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5143500"/>
  <p:notesSz cx="6858000" cy="9144000"/>
  <p:embeddedFontLst>
    <p:embeddedFont>
      <p:font typeface="IBM Plex Sans Bold" charset="1" panose="020B0803050203000203"/>
      <p:regular r:id="rId32"/>
    </p:embeddedFont>
    <p:embeddedFont>
      <p:font typeface="Open Sans SemiCondensed" charset="1" panose="00000000000000000000"/>
      <p:regular r:id="rId33"/>
    </p:embeddedFont>
    <p:embeddedFont>
      <p:font typeface="JetBrains Mono Bold" charset="1" panose="02010809030102050004"/>
      <p:regular r:id="rId34"/>
    </p:embeddedFont>
    <p:embeddedFont>
      <p:font typeface="JetBrains Mono" charset="1" panose="02010509020102050004"/>
      <p:regular r:id="rId35"/>
    </p:embeddedFont>
    <p:embeddedFont>
      <p:font typeface="Noot" charset="1" panose="00000000000000000000"/>
      <p:regular r:id="rId36"/>
    </p:embeddedFont>
    <p:embeddedFont>
      <p:font typeface="Genty" charset="1" panose="00000500000000000000"/>
      <p:regular r:id="rId37"/>
    </p:embeddedFont>
    <p:embeddedFont>
      <p:font typeface="Open Sans Bold" charset="1" panose="020B0806030504020204"/>
      <p:regular r:id="rId38"/>
    </p:embeddedFont>
    <p:embeddedFont>
      <p:font typeface="Canva Sans Bold" charset="1" panose="020B0803030501040103"/>
      <p:regular r:id="rId39"/>
    </p:embeddedFont>
    <p:embeddedFont>
      <p:font typeface="IBM Plex Sans" charset="1" panose="020B0503050203000203"/>
      <p:regular r:id="rId40"/>
    </p:embeddedFont>
    <p:embeddedFont>
      <p:font typeface="Bernoru Expanded" charset="1" panose="00000A05000000000000"/>
      <p:regular r:id="rId41"/>
    </p:embeddedFont>
    <p:embeddedFont>
      <p:font typeface="Moontime" charset="1" panose="00000000000000000000"/>
      <p:regular r:id="rId42"/>
    </p:embeddedFont>
    <p:embeddedFont>
      <p:font typeface="Nunito Bold" charset="1" panose="00000000000000000000"/>
      <p:regular r:id="rId43"/>
    </p:embeddedFont>
    <p:embeddedFont>
      <p:font typeface="Arimo Bold" charset="1" panose="020B07040202020202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jpeg" Type="http://schemas.openxmlformats.org/officeDocument/2006/relationships/image"/><Relationship Id="rId4"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jpeg" Type="http://schemas.openxmlformats.org/officeDocument/2006/relationships/image"/><Relationship Id="rId4"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46.jpe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https://bento.me/yug-singh" TargetMode="External" Type="http://schemas.openxmlformats.org/officeDocument/2006/relationships/hyperlink"/><Relationship Id="rId4" Target="../media/image49.jpe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52.jpe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55.jpe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58.jpe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8.png" Type="http://schemas.openxmlformats.org/officeDocument/2006/relationships/image"/><Relationship Id="rId4" Target="../media/image7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https://www.youtube.com/watch?v=bO9NhIcCxnc" TargetMode="External" Type="http://schemas.openxmlformats.org/officeDocument/2006/relationships/video"/></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4"/>
            <a:stretch>
              <a:fillRect l="0" t="0" r="0" b="0"/>
            </a:stretch>
          </a:blipFill>
        </p:spPr>
      </p:sp>
      <p:sp>
        <p:nvSpPr>
          <p:cNvPr name="Freeform 4" id="4"/>
          <p:cNvSpPr/>
          <p:nvPr/>
        </p:nvSpPr>
        <p:spPr>
          <a:xfrm flipH="false" flipV="false" rot="0">
            <a:off x="431702" y="950071"/>
            <a:ext cx="3203429" cy="221047"/>
          </a:xfrm>
          <a:custGeom>
            <a:avLst/>
            <a:gdLst/>
            <a:ahLst/>
            <a:cxnLst/>
            <a:rect r="r" b="b" t="t" l="l"/>
            <a:pathLst>
              <a:path h="221047" w="3203429">
                <a:moveTo>
                  <a:pt x="0" y="0"/>
                </a:moveTo>
                <a:lnTo>
                  <a:pt x="3203429" y="0"/>
                </a:lnTo>
                <a:lnTo>
                  <a:pt x="3203429" y="221047"/>
                </a:lnTo>
                <a:lnTo>
                  <a:pt x="0" y="2210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0397" y="1581598"/>
            <a:ext cx="6062996" cy="2285105"/>
          </a:xfrm>
          <a:custGeom>
            <a:avLst/>
            <a:gdLst/>
            <a:ahLst/>
            <a:cxnLst/>
            <a:rect r="r" b="b" t="t" l="l"/>
            <a:pathLst>
              <a:path h="2285105" w="6062996">
                <a:moveTo>
                  <a:pt x="0" y="0"/>
                </a:moveTo>
                <a:lnTo>
                  <a:pt x="6062996" y="0"/>
                </a:lnTo>
                <a:lnTo>
                  <a:pt x="6062996" y="2285104"/>
                </a:lnTo>
                <a:lnTo>
                  <a:pt x="0" y="2285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14350" y="733616"/>
            <a:ext cx="3690334" cy="594249"/>
          </a:xfrm>
          <a:custGeom>
            <a:avLst/>
            <a:gdLst/>
            <a:ahLst/>
            <a:cxnLst/>
            <a:rect r="r" b="b" t="t" l="l"/>
            <a:pathLst>
              <a:path h="594249" w="3690334">
                <a:moveTo>
                  <a:pt x="0" y="0"/>
                </a:moveTo>
                <a:lnTo>
                  <a:pt x="3690334" y="0"/>
                </a:lnTo>
                <a:lnTo>
                  <a:pt x="3690334" y="594249"/>
                </a:lnTo>
                <a:lnTo>
                  <a:pt x="0" y="594249"/>
                </a:lnTo>
                <a:lnTo>
                  <a:pt x="0" y="0"/>
                </a:lnTo>
                <a:close/>
              </a:path>
            </a:pathLst>
          </a:custGeom>
          <a:blipFill>
            <a:blip r:embed="rId9"/>
            <a:stretch>
              <a:fillRect l="0" t="0" r="0" b="0"/>
            </a:stretch>
          </a:blipFill>
        </p:spPr>
      </p:sp>
      <p:sp>
        <p:nvSpPr>
          <p:cNvPr name="TextBox 7" id="7"/>
          <p:cNvSpPr txBox="true"/>
          <p:nvPr/>
        </p:nvSpPr>
        <p:spPr>
          <a:xfrm rot="0">
            <a:off x="514350" y="2394570"/>
            <a:ext cx="6624090" cy="1990725"/>
          </a:xfrm>
          <a:prstGeom prst="rect">
            <a:avLst/>
          </a:prstGeom>
        </p:spPr>
        <p:txBody>
          <a:bodyPr anchor="t" rtlCol="false" tIns="0" lIns="0" bIns="0" rIns="0">
            <a:spAutoFit/>
          </a:bodyPr>
          <a:lstStyle/>
          <a:p>
            <a:pPr algn="just">
              <a:lnSpc>
                <a:spcPts val="7834"/>
              </a:lnSpc>
            </a:pPr>
            <a:r>
              <a:rPr lang="en-US" b="true" sz="6528" spc="45">
                <a:solidFill>
                  <a:srgbClr val="31A853"/>
                </a:solidFill>
                <a:latin typeface="IBM Plex Sans Bold"/>
                <a:ea typeface="IBM Plex Sans Bold"/>
                <a:cs typeface="IBM Plex Sans Bold"/>
                <a:sym typeface="IBM Plex Sans Bold"/>
              </a:rPr>
              <a:t>GDG </a:t>
            </a:r>
            <a:r>
              <a:rPr lang="en-US" b="true" sz="6528" spc="45">
                <a:solidFill>
                  <a:srgbClr val="4586F3"/>
                </a:solidFill>
                <a:latin typeface="IBM Plex Sans Bold"/>
                <a:ea typeface="IBM Plex Sans Bold"/>
                <a:cs typeface="IBM Plex Sans Bold"/>
                <a:sym typeface="IBM Plex Sans Bold"/>
              </a:rPr>
              <a:t>On</a:t>
            </a:r>
            <a:r>
              <a:rPr lang="en-US" b="true" sz="6528" spc="45">
                <a:solidFill>
                  <a:srgbClr val="31A853"/>
                </a:solidFill>
                <a:latin typeface="IBM Plex Sans Bold"/>
                <a:ea typeface="IBM Plex Sans Bold"/>
                <a:cs typeface="IBM Plex Sans Bold"/>
                <a:sym typeface="IBM Plex Sans Bold"/>
              </a:rPr>
              <a:t> </a:t>
            </a:r>
            <a:r>
              <a:rPr lang="en-US" b="true" sz="6528" spc="45">
                <a:solidFill>
                  <a:srgbClr val="F9AB00"/>
                </a:solidFill>
                <a:latin typeface="IBM Plex Sans Bold"/>
                <a:ea typeface="IBM Plex Sans Bold"/>
                <a:cs typeface="IBM Plex Sans Bold"/>
                <a:sym typeface="IBM Plex Sans Bold"/>
              </a:rPr>
              <a:t>Campus</a:t>
            </a:r>
          </a:p>
          <a:p>
            <a:pPr algn="just">
              <a:lnSpc>
                <a:spcPts val="7834"/>
              </a:lnSpc>
            </a:pPr>
            <a:r>
              <a:rPr lang="en-US" b="true" sz="6528" spc="45">
                <a:solidFill>
                  <a:srgbClr val="EA4335"/>
                </a:solidFill>
                <a:latin typeface="IBM Plex Sans Bold"/>
                <a:ea typeface="IBM Plex Sans Bold"/>
                <a:cs typeface="IBM Plex Sans Bold"/>
                <a:sym typeface="IBM Plex Sans Bold"/>
              </a:rPr>
              <a:t>SSIU</a:t>
            </a:r>
          </a:p>
        </p:txBody>
      </p:sp>
      <p:sp>
        <p:nvSpPr>
          <p:cNvPr name="Freeform 8" id="8"/>
          <p:cNvSpPr/>
          <p:nvPr/>
        </p:nvSpPr>
        <p:spPr>
          <a:xfrm flipH="false" flipV="false" rot="0">
            <a:off x="3118058" y="3393418"/>
            <a:ext cx="3174585" cy="1151551"/>
          </a:xfrm>
          <a:custGeom>
            <a:avLst/>
            <a:gdLst/>
            <a:ahLst/>
            <a:cxnLst/>
            <a:rect r="r" b="b" t="t" l="l"/>
            <a:pathLst>
              <a:path h="1151551" w="3174585">
                <a:moveTo>
                  <a:pt x="0" y="0"/>
                </a:moveTo>
                <a:lnTo>
                  <a:pt x="3174584" y="0"/>
                </a:lnTo>
                <a:lnTo>
                  <a:pt x="3174584" y="1151551"/>
                </a:lnTo>
                <a:lnTo>
                  <a:pt x="0" y="1151551"/>
                </a:lnTo>
                <a:lnTo>
                  <a:pt x="0" y="0"/>
                </a:lnTo>
                <a:close/>
              </a:path>
            </a:pathLst>
          </a:custGeom>
          <a:blipFill>
            <a:blip r:embed="rId10">
              <a:alphaModFix amt="81000"/>
            </a:blip>
            <a:stretch>
              <a:fillRect l="0" t="-28839" r="0" b="-54822"/>
            </a:stretch>
          </a:blipFill>
        </p:spPr>
      </p:sp>
      <p:sp>
        <p:nvSpPr>
          <p:cNvPr name="TextBox 9" id="9"/>
          <p:cNvSpPr txBox="true"/>
          <p:nvPr/>
        </p:nvSpPr>
        <p:spPr>
          <a:xfrm rot="0">
            <a:off x="514350" y="1833766"/>
            <a:ext cx="4930679" cy="570329"/>
          </a:xfrm>
          <a:prstGeom prst="rect">
            <a:avLst/>
          </a:prstGeom>
        </p:spPr>
        <p:txBody>
          <a:bodyPr anchor="t" rtlCol="false" tIns="0" lIns="0" bIns="0" rIns="0">
            <a:spAutoFit/>
          </a:bodyPr>
          <a:lstStyle/>
          <a:p>
            <a:pPr algn="just">
              <a:lnSpc>
                <a:spcPts val="4591"/>
              </a:lnSpc>
            </a:pPr>
            <a:r>
              <a:rPr lang="en-US" b="true" sz="3826" spc="26">
                <a:solidFill>
                  <a:srgbClr val="000000"/>
                </a:solidFill>
                <a:latin typeface="IBM Plex Sans Bold"/>
                <a:ea typeface="IBM Plex Sans Bold"/>
                <a:cs typeface="IBM Plex Sans Bold"/>
                <a:sym typeface="IBM Plex Sans Bold"/>
              </a:rPr>
              <a:t>Introduction 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277" y="0"/>
            <a:ext cx="9390277" cy="5143500"/>
          </a:xfrm>
          <a:custGeom>
            <a:avLst/>
            <a:gdLst/>
            <a:ahLst/>
            <a:cxnLst/>
            <a:rect r="r" b="b" t="t" l="l"/>
            <a:pathLst>
              <a:path h="5143500" w="9390277">
                <a:moveTo>
                  <a:pt x="0" y="0"/>
                </a:moveTo>
                <a:lnTo>
                  <a:pt x="9390277" y="0"/>
                </a:lnTo>
                <a:lnTo>
                  <a:pt x="9390277" y="5143500"/>
                </a:lnTo>
                <a:lnTo>
                  <a:pt x="0" y="5143500"/>
                </a:lnTo>
                <a:lnTo>
                  <a:pt x="0" y="0"/>
                </a:lnTo>
                <a:close/>
              </a:path>
            </a:pathLst>
          </a:custGeom>
          <a:blipFill>
            <a:blip r:embed="rId2"/>
            <a:stretch>
              <a:fillRect l="0" t="-1346" r="0" b="-1346"/>
            </a:stretch>
          </a:blipFill>
        </p:spPr>
      </p:sp>
      <p:sp>
        <p:nvSpPr>
          <p:cNvPr name="TextBox 3" id="3"/>
          <p:cNvSpPr txBox="true"/>
          <p:nvPr/>
        </p:nvSpPr>
        <p:spPr>
          <a:xfrm rot="0">
            <a:off x="514350" y="703515"/>
            <a:ext cx="4225186" cy="3925635"/>
          </a:xfrm>
          <a:prstGeom prst="rect">
            <a:avLst/>
          </a:prstGeom>
        </p:spPr>
        <p:txBody>
          <a:bodyPr anchor="t" rtlCol="false" tIns="0" lIns="0" bIns="0" rIns="0">
            <a:spAutoFit/>
          </a:bodyPr>
          <a:lstStyle/>
          <a:p>
            <a:pPr algn="l">
              <a:lnSpc>
                <a:spcPts val="3079"/>
              </a:lnSpc>
            </a:pPr>
            <a:r>
              <a:rPr lang="en-US" sz="2199" b="true">
                <a:solidFill>
                  <a:srgbClr val="151619"/>
                </a:solidFill>
                <a:latin typeface="Canva Sans Bold"/>
                <a:ea typeface="Canva Sans Bold"/>
                <a:cs typeface="Canva Sans Bold"/>
                <a:sym typeface="Canva Sans Bold"/>
              </a:rPr>
              <a:t>About Me:</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Hello! I'm Khushal Khandelwal, an engineering student with a strong interest in programming and technology.</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 I enjoy working on projects that challenge my skills. I'm curious, always eager to learn and explore cool stuff.</a:t>
            </a:r>
            <a:r>
              <a:rPr lang="en-US" sz="1500">
                <a:solidFill>
                  <a:srgbClr val="151619"/>
                </a:solidFill>
                <a:latin typeface="IBM Plex Sans"/>
                <a:ea typeface="IBM Plex Sans"/>
                <a:cs typeface="IBM Plex Sans"/>
                <a:sym typeface="IBM Plex Sans"/>
              </a:rPr>
              <a:t> </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 love to explore new technologies and stay updated with the latest trends in the tech world. I also enjoy scrolling reels and watching Sci-Fi Movies.</a:t>
            </a:r>
          </a:p>
          <a:p>
            <a:pPr algn="l">
              <a:lnSpc>
                <a:spcPts val="2022"/>
              </a:lnSpc>
            </a:pPr>
          </a:p>
        </p:txBody>
      </p:sp>
      <p:sp>
        <p:nvSpPr>
          <p:cNvPr name="Freeform 4" id="4"/>
          <p:cNvSpPr/>
          <p:nvPr/>
        </p:nvSpPr>
        <p:spPr>
          <a:xfrm flipH="false" flipV="false" rot="0">
            <a:off x="5614838" y="-28575"/>
            <a:ext cx="3547882" cy="3494635"/>
          </a:xfrm>
          <a:custGeom>
            <a:avLst/>
            <a:gdLst/>
            <a:ahLst/>
            <a:cxnLst/>
            <a:rect r="r" b="b" t="t" l="l"/>
            <a:pathLst>
              <a:path h="3494635" w="3547882">
                <a:moveTo>
                  <a:pt x="0" y="0"/>
                </a:moveTo>
                <a:lnTo>
                  <a:pt x="3547882" y="0"/>
                </a:lnTo>
                <a:lnTo>
                  <a:pt x="3547882" y="3494635"/>
                </a:lnTo>
                <a:lnTo>
                  <a:pt x="0" y="3494635"/>
                </a:lnTo>
                <a:lnTo>
                  <a:pt x="0" y="0"/>
                </a:lnTo>
                <a:close/>
              </a:path>
            </a:pathLst>
          </a:custGeom>
          <a:blipFill>
            <a:blip r:embed="rId3"/>
            <a:stretch>
              <a:fillRect l="0" t="-873" r="-1259" b="-36196"/>
            </a:stretch>
          </a:blipFill>
        </p:spPr>
      </p:sp>
      <p:sp>
        <p:nvSpPr>
          <p:cNvPr name="TextBox 5" id="5"/>
          <p:cNvSpPr txBox="true"/>
          <p:nvPr/>
        </p:nvSpPr>
        <p:spPr>
          <a:xfrm rot="0">
            <a:off x="3977029" y="-758190"/>
            <a:ext cx="9525" cy="344805"/>
          </a:xfrm>
          <a:prstGeom prst="rect">
            <a:avLst/>
          </a:prstGeom>
        </p:spPr>
        <p:txBody>
          <a:bodyPr anchor="t" rtlCol="false" tIns="0" lIns="0" bIns="0" rIns="0">
            <a:spAutoFit/>
          </a:bodyPr>
          <a:lstStyle/>
          <a:p>
            <a:pPr algn="l">
              <a:lnSpc>
                <a:spcPts val="2640"/>
              </a:lnSpc>
              <a:spcBef>
                <a:spcPct val="0"/>
              </a:spcBef>
            </a:pPr>
          </a:p>
        </p:txBody>
      </p:sp>
      <p:grpSp>
        <p:nvGrpSpPr>
          <p:cNvPr name="Group 6" id="6"/>
          <p:cNvGrpSpPr/>
          <p:nvPr/>
        </p:nvGrpSpPr>
        <p:grpSpPr>
          <a:xfrm rot="0">
            <a:off x="4160569" y="235175"/>
            <a:ext cx="1177447" cy="1177447"/>
            <a:chOff x="0" y="0"/>
            <a:chExt cx="1569929" cy="1569929"/>
          </a:xfrm>
        </p:grpSpPr>
        <p:sp>
          <p:nvSpPr>
            <p:cNvPr name="Freeform 7" id="7"/>
            <p:cNvSpPr/>
            <p:nvPr/>
          </p:nvSpPr>
          <p:spPr>
            <a:xfrm flipH="false" flipV="false" rot="0">
              <a:off x="0" y="0"/>
              <a:ext cx="1569929" cy="1569929"/>
            </a:xfrm>
            <a:custGeom>
              <a:avLst/>
              <a:gdLst/>
              <a:ahLst/>
              <a:cxnLst/>
              <a:rect r="r" b="b" t="t" l="l"/>
              <a:pathLst>
                <a:path h="1569929" w="1569929">
                  <a:moveTo>
                    <a:pt x="0" y="0"/>
                  </a:moveTo>
                  <a:lnTo>
                    <a:pt x="1569929" y="0"/>
                  </a:lnTo>
                  <a:lnTo>
                    <a:pt x="1569929" y="1569929"/>
                  </a:lnTo>
                  <a:lnTo>
                    <a:pt x="0" y="1569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8" id="8"/>
          <p:cNvSpPr txBox="true"/>
          <p:nvPr/>
        </p:nvSpPr>
        <p:spPr>
          <a:xfrm rot="0">
            <a:off x="5633888" y="3943296"/>
            <a:ext cx="2937273" cy="568325"/>
          </a:xfrm>
          <a:prstGeom prst="rect">
            <a:avLst/>
          </a:prstGeom>
        </p:spPr>
        <p:txBody>
          <a:bodyPr anchor="t" rtlCol="false" tIns="0" lIns="0" bIns="0" rIns="0">
            <a:spAutoFit/>
          </a:bodyPr>
          <a:lstStyle/>
          <a:p>
            <a:pPr algn="ctr">
              <a:lnSpc>
                <a:spcPts val="2200"/>
              </a:lnSpc>
            </a:pPr>
            <a:r>
              <a:rPr lang="en-US" sz="2000">
                <a:solidFill>
                  <a:srgbClr val="151619"/>
                </a:solidFill>
                <a:latin typeface="JetBrains Mono"/>
                <a:ea typeface="JetBrains Mono"/>
                <a:cs typeface="JetBrains Mono"/>
                <a:sym typeface="JetBrains Mono"/>
              </a:rPr>
              <a:t>Khushal Khandelwal</a:t>
            </a:r>
          </a:p>
          <a:p>
            <a:pPr algn="ctr">
              <a:lnSpc>
                <a:spcPts val="2200"/>
              </a:lnSpc>
              <a:spcBef>
                <a:spcPct val="0"/>
              </a:spcBef>
            </a:pPr>
            <a:r>
              <a:rPr lang="en-US" b="true" sz="2000">
                <a:solidFill>
                  <a:srgbClr val="151619"/>
                </a:solidFill>
                <a:latin typeface="JetBrains Mono Bold"/>
                <a:ea typeface="JetBrains Mono Bold"/>
                <a:cs typeface="JetBrains Mono Bold"/>
                <a:sym typeface="JetBrains Mono Bold"/>
              </a:rPr>
              <a:t>&lt;Core Team&gt;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911" y="0"/>
            <a:ext cx="9386911" cy="5143500"/>
          </a:xfrm>
          <a:custGeom>
            <a:avLst/>
            <a:gdLst/>
            <a:ahLst/>
            <a:cxnLst/>
            <a:rect r="r" b="b" t="t" l="l"/>
            <a:pathLst>
              <a:path h="5143500" w="9386911">
                <a:moveTo>
                  <a:pt x="0" y="0"/>
                </a:moveTo>
                <a:lnTo>
                  <a:pt x="9386911" y="0"/>
                </a:lnTo>
                <a:lnTo>
                  <a:pt x="9386911" y="5143500"/>
                </a:lnTo>
                <a:lnTo>
                  <a:pt x="0" y="5143500"/>
                </a:lnTo>
                <a:lnTo>
                  <a:pt x="0" y="0"/>
                </a:lnTo>
                <a:close/>
              </a:path>
            </a:pathLst>
          </a:custGeom>
          <a:blipFill>
            <a:blip r:embed="rId2"/>
            <a:stretch>
              <a:fillRect l="0" t="-1328" r="0" b="-1328"/>
            </a:stretch>
          </a:blipFill>
        </p:spPr>
      </p:sp>
      <p:sp>
        <p:nvSpPr>
          <p:cNvPr name="TextBox 3" id="3"/>
          <p:cNvSpPr txBox="true"/>
          <p:nvPr/>
        </p:nvSpPr>
        <p:spPr>
          <a:xfrm rot="0">
            <a:off x="514350" y="776042"/>
            <a:ext cx="4225186" cy="3773235"/>
          </a:xfrm>
          <a:prstGeom prst="rect">
            <a:avLst/>
          </a:prstGeom>
        </p:spPr>
        <p:txBody>
          <a:bodyPr anchor="t" rtlCol="false" tIns="0" lIns="0" bIns="0" rIns="0">
            <a:spAutoFit/>
          </a:bodyPr>
          <a:lstStyle/>
          <a:p>
            <a:pPr algn="l">
              <a:lnSpc>
                <a:spcPts val="3079"/>
              </a:lnSpc>
            </a:pPr>
            <a:r>
              <a:rPr lang="en-US" sz="2199" b="true">
                <a:solidFill>
                  <a:srgbClr val="151619"/>
                </a:solidFill>
                <a:latin typeface="Canva Sans Bold"/>
                <a:ea typeface="Canva Sans Bold"/>
                <a:cs typeface="Canva Sans Bold"/>
                <a:sym typeface="Canva Sans Bold"/>
              </a:rPr>
              <a:t>About Me:</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I’m a self-taught developer with a passion for building exciting projects. </a:t>
            </a:r>
          </a:p>
          <a:p>
            <a:pPr algn="l">
              <a:lnSpc>
                <a:spcPts val="210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With over 1500 contributions to my name, I’ve created several MVPs and love experimenting with new ideas. 💻✨</a:t>
            </a:r>
          </a:p>
          <a:p>
            <a:pPr algn="l">
              <a:lnSpc>
                <a:spcPts val="210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On weekends, you’ll often find me crafting cool projects or diving into new tech stacks—like that one time I rewrote an entire codebase just for the thrill! </a:t>
            </a:r>
            <a:r>
              <a:rPr lang="en-US" b="true" sz="1500">
                <a:solidFill>
                  <a:srgbClr val="151619"/>
                </a:solidFill>
                <a:latin typeface="IBM Plex Sans Bold"/>
                <a:ea typeface="IBM Plex Sans Bold"/>
                <a:cs typeface="IBM Plex Sans Bold"/>
                <a:sym typeface="IBM Plex Sans Bold"/>
              </a:rPr>
              <a:t>😄</a:t>
            </a:r>
          </a:p>
          <a:p>
            <a:pPr algn="l">
              <a:lnSpc>
                <a:spcPts val="2022"/>
              </a:lnSpc>
            </a:pPr>
          </a:p>
        </p:txBody>
      </p:sp>
      <p:sp>
        <p:nvSpPr>
          <p:cNvPr name="Freeform 4" id="4"/>
          <p:cNvSpPr/>
          <p:nvPr/>
        </p:nvSpPr>
        <p:spPr>
          <a:xfrm flipH="false" flipV="false" rot="0">
            <a:off x="5633888" y="-10246"/>
            <a:ext cx="3510112" cy="3510112"/>
          </a:xfrm>
          <a:custGeom>
            <a:avLst/>
            <a:gdLst/>
            <a:ahLst/>
            <a:cxnLst/>
            <a:rect r="r" b="b" t="t" l="l"/>
            <a:pathLst>
              <a:path h="3510112" w="3510112">
                <a:moveTo>
                  <a:pt x="0" y="0"/>
                </a:moveTo>
                <a:lnTo>
                  <a:pt x="3510112" y="0"/>
                </a:lnTo>
                <a:lnTo>
                  <a:pt x="3510112" y="3510113"/>
                </a:lnTo>
                <a:lnTo>
                  <a:pt x="0" y="3510113"/>
                </a:lnTo>
                <a:lnTo>
                  <a:pt x="0" y="0"/>
                </a:lnTo>
                <a:close/>
              </a:path>
            </a:pathLst>
          </a:custGeom>
          <a:blipFill>
            <a:blip r:embed="rId3"/>
            <a:stretch>
              <a:fillRect l="0" t="0" r="0" b="0"/>
            </a:stretch>
          </a:blipFill>
        </p:spPr>
      </p:sp>
      <p:sp>
        <p:nvSpPr>
          <p:cNvPr name="Freeform 5" id="5"/>
          <p:cNvSpPr/>
          <p:nvPr/>
        </p:nvSpPr>
        <p:spPr>
          <a:xfrm flipH="false" flipV="false" rot="0">
            <a:off x="4160569" y="235175"/>
            <a:ext cx="1177871" cy="1177871"/>
          </a:xfrm>
          <a:custGeom>
            <a:avLst/>
            <a:gdLst/>
            <a:ahLst/>
            <a:cxnLst/>
            <a:rect r="r" b="b" t="t" l="l"/>
            <a:pathLst>
              <a:path h="1177871" w="1177871">
                <a:moveTo>
                  <a:pt x="0" y="0"/>
                </a:moveTo>
                <a:lnTo>
                  <a:pt x="1177871" y="0"/>
                </a:lnTo>
                <a:lnTo>
                  <a:pt x="1177871" y="1177871"/>
                </a:lnTo>
                <a:lnTo>
                  <a:pt x="0" y="1177871"/>
                </a:lnTo>
                <a:lnTo>
                  <a:pt x="0" y="0"/>
                </a:lnTo>
                <a:close/>
              </a:path>
            </a:pathLst>
          </a:custGeom>
          <a:blipFill>
            <a:blip r:embed="rId4"/>
            <a:stretch>
              <a:fillRect l="0" t="0" r="0" b="0"/>
            </a:stretch>
          </a:blipFill>
        </p:spPr>
      </p:sp>
      <p:sp>
        <p:nvSpPr>
          <p:cNvPr name="TextBox 6" id="6"/>
          <p:cNvSpPr txBox="true"/>
          <p:nvPr/>
        </p:nvSpPr>
        <p:spPr>
          <a:xfrm rot="0">
            <a:off x="5633888" y="3907925"/>
            <a:ext cx="2914762"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Aryan Bhati</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7" id="7"/>
          <p:cNvSpPr txBox="true"/>
          <p:nvPr/>
        </p:nvSpPr>
        <p:spPr>
          <a:xfrm rot="0">
            <a:off x="3977029" y="-758190"/>
            <a:ext cx="9525" cy="344805"/>
          </a:xfrm>
          <a:prstGeom prst="rect">
            <a:avLst/>
          </a:prstGeom>
        </p:spPr>
        <p:txBody>
          <a:bodyPr anchor="t" rtlCol="false" tIns="0" lIns="0" bIns="0" rIns="0">
            <a:spAutoFit/>
          </a:bodyPr>
          <a:lstStyle/>
          <a:p>
            <a:pPr algn="l">
              <a:lnSpc>
                <a:spcPts val="26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5348" y="0"/>
            <a:ext cx="9389348" cy="5143500"/>
          </a:xfrm>
          <a:custGeom>
            <a:avLst/>
            <a:gdLst/>
            <a:ahLst/>
            <a:cxnLst/>
            <a:rect r="r" b="b" t="t" l="l"/>
            <a:pathLst>
              <a:path h="5143500" w="9389348">
                <a:moveTo>
                  <a:pt x="0" y="0"/>
                </a:moveTo>
                <a:lnTo>
                  <a:pt x="9389348" y="0"/>
                </a:lnTo>
                <a:lnTo>
                  <a:pt x="9389348" y="5143500"/>
                </a:lnTo>
                <a:lnTo>
                  <a:pt x="0" y="5143500"/>
                </a:lnTo>
                <a:lnTo>
                  <a:pt x="0" y="0"/>
                </a:lnTo>
                <a:close/>
              </a:path>
            </a:pathLst>
          </a:custGeom>
          <a:blipFill>
            <a:blip r:embed="rId2"/>
            <a:stretch>
              <a:fillRect l="0" t="-1341" r="0" b="-1341"/>
            </a:stretch>
          </a:blipFill>
        </p:spPr>
      </p:sp>
      <p:sp>
        <p:nvSpPr>
          <p:cNvPr name="Freeform 3" id="3"/>
          <p:cNvSpPr/>
          <p:nvPr/>
        </p:nvSpPr>
        <p:spPr>
          <a:xfrm flipH="false" flipV="false" rot="0">
            <a:off x="5621831" y="-1291210"/>
            <a:ext cx="5170880" cy="4739959"/>
          </a:xfrm>
          <a:custGeom>
            <a:avLst/>
            <a:gdLst/>
            <a:ahLst/>
            <a:cxnLst/>
            <a:rect r="r" b="b" t="t" l="l"/>
            <a:pathLst>
              <a:path h="4739959" w="5170880">
                <a:moveTo>
                  <a:pt x="0" y="0"/>
                </a:moveTo>
                <a:lnTo>
                  <a:pt x="5170880" y="0"/>
                </a:lnTo>
                <a:lnTo>
                  <a:pt x="5170880" y="4739959"/>
                </a:lnTo>
                <a:lnTo>
                  <a:pt x="0" y="4739959"/>
                </a:lnTo>
                <a:lnTo>
                  <a:pt x="0" y="0"/>
                </a:lnTo>
                <a:close/>
              </a:path>
            </a:pathLst>
          </a:custGeom>
          <a:blipFill>
            <a:blip r:embed="rId3"/>
            <a:stretch>
              <a:fillRect l="-20690" t="-21890" r="0" b="-53553"/>
            </a:stretch>
          </a:blipFill>
        </p:spPr>
      </p:sp>
      <p:sp>
        <p:nvSpPr>
          <p:cNvPr name="TextBox 4" id="4"/>
          <p:cNvSpPr txBox="true"/>
          <p:nvPr/>
        </p:nvSpPr>
        <p:spPr>
          <a:xfrm rot="0">
            <a:off x="5747971" y="3842912"/>
            <a:ext cx="2792813"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Jalp Patel</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1321753"/>
            <a:ext cx="4296437" cy="2519045"/>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132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I'm Jalp Patel, a passionate individual dedicated to using technology for positive change. I engage in hackathons, tech projects, and developer communities to drive innovation and leadership.</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 dive into new interests, from coding challenges to exploring unique aspects of history.</a:t>
            </a:r>
          </a:p>
        </p:txBody>
      </p:sp>
      <p:sp>
        <p:nvSpPr>
          <p:cNvPr name="Freeform 6" id="6"/>
          <p:cNvSpPr/>
          <p:nvPr/>
        </p:nvSpPr>
        <p:spPr>
          <a:xfrm flipH="false" flipV="false" rot="0">
            <a:off x="4140732" y="218600"/>
            <a:ext cx="1202793" cy="1202793"/>
          </a:xfrm>
          <a:custGeom>
            <a:avLst/>
            <a:gdLst/>
            <a:ahLst/>
            <a:cxnLst/>
            <a:rect r="r" b="b" t="t" l="l"/>
            <a:pathLst>
              <a:path h="1202793" w="1202793">
                <a:moveTo>
                  <a:pt x="0" y="0"/>
                </a:moveTo>
                <a:lnTo>
                  <a:pt x="1202793" y="0"/>
                </a:lnTo>
                <a:lnTo>
                  <a:pt x="1202793" y="1202793"/>
                </a:lnTo>
                <a:lnTo>
                  <a:pt x="0" y="1202793"/>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923" y="0"/>
            <a:ext cx="9400923" cy="5143500"/>
          </a:xfrm>
          <a:custGeom>
            <a:avLst/>
            <a:gdLst/>
            <a:ahLst/>
            <a:cxnLst/>
            <a:rect r="r" b="b" t="t" l="l"/>
            <a:pathLst>
              <a:path h="5143500" w="9400923">
                <a:moveTo>
                  <a:pt x="0" y="0"/>
                </a:moveTo>
                <a:lnTo>
                  <a:pt x="9400923" y="0"/>
                </a:lnTo>
                <a:lnTo>
                  <a:pt x="9400923" y="5143500"/>
                </a:lnTo>
                <a:lnTo>
                  <a:pt x="0" y="5143500"/>
                </a:lnTo>
                <a:lnTo>
                  <a:pt x="0" y="0"/>
                </a:lnTo>
                <a:close/>
              </a:path>
            </a:pathLst>
          </a:custGeom>
          <a:blipFill>
            <a:blip r:embed="rId2"/>
            <a:stretch>
              <a:fillRect l="0" t="-1404" r="0" b="-1404"/>
            </a:stretch>
          </a:blipFill>
        </p:spPr>
      </p:sp>
      <p:sp>
        <p:nvSpPr>
          <p:cNvPr name="Freeform 3" id="3"/>
          <p:cNvSpPr/>
          <p:nvPr/>
        </p:nvSpPr>
        <p:spPr>
          <a:xfrm flipH="false" flipV="false" rot="0">
            <a:off x="5597003" y="-311090"/>
            <a:ext cx="3617198" cy="3891723"/>
          </a:xfrm>
          <a:custGeom>
            <a:avLst/>
            <a:gdLst/>
            <a:ahLst/>
            <a:cxnLst/>
            <a:rect r="r" b="b" t="t" l="l"/>
            <a:pathLst>
              <a:path h="3891723" w="3617198">
                <a:moveTo>
                  <a:pt x="0" y="0"/>
                </a:moveTo>
                <a:lnTo>
                  <a:pt x="3617198" y="0"/>
                </a:lnTo>
                <a:lnTo>
                  <a:pt x="3617198" y="3891723"/>
                </a:lnTo>
                <a:lnTo>
                  <a:pt x="0" y="3891723"/>
                </a:lnTo>
                <a:lnTo>
                  <a:pt x="0" y="0"/>
                </a:lnTo>
                <a:close/>
              </a:path>
            </a:pathLst>
          </a:custGeom>
          <a:blipFill>
            <a:blip r:embed="rId3"/>
            <a:stretch>
              <a:fillRect l="0" t="-12928" r="-1557" b="-12928"/>
            </a:stretch>
          </a:blipFill>
        </p:spPr>
      </p:sp>
      <p:sp>
        <p:nvSpPr>
          <p:cNvPr name="TextBox 4" id="4"/>
          <p:cNvSpPr txBox="true"/>
          <p:nvPr/>
        </p:nvSpPr>
        <p:spPr>
          <a:xfrm rot="0">
            <a:off x="5597003" y="3817862"/>
            <a:ext cx="2799412"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Preksha</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1015123"/>
            <a:ext cx="4239294" cy="3132304"/>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2302"/>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I’m Preksha Prajapati, a passionate learner with a focus on Cloud Computing and DevOps. </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I'm an AWS-certified and a Core Team Member at GDG. I thrive in solving complex problems. </a:t>
            </a:r>
          </a:p>
          <a:p>
            <a:pPr algn="l">
              <a:lnSpc>
                <a:spcPts val="1800"/>
              </a:lnSpc>
            </a:pPr>
          </a:p>
          <a:p>
            <a:pPr algn="l" marL="323850" indent="-161925" lvl="1">
              <a:lnSpc>
                <a:spcPts val="1650"/>
              </a:lnSpc>
              <a:buFont typeface="Arial"/>
              <a:buChar char="•"/>
            </a:pPr>
            <a:r>
              <a:rPr lang="en-US" sz="1500">
                <a:solidFill>
                  <a:srgbClr val="151619"/>
                </a:solidFill>
                <a:latin typeface="IBM Plex Sans"/>
                <a:ea typeface="IBM Plex Sans"/>
                <a:cs typeface="IBM Plex Sans"/>
                <a:sym typeface="IBM Plex Sans"/>
              </a:rPr>
              <a:t>I once crashed my Wi-Fi while experimenting with a DIY smart home project.</a:t>
            </a:r>
          </a:p>
          <a:p>
            <a:pPr algn="l">
              <a:lnSpc>
                <a:spcPts val="2283"/>
              </a:lnSpc>
            </a:pPr>
          </a:p>
        </p:txBody>
      </p:sp>
      <p:grpSp>
        <p:nvGrpSpPr>
          <p:cNvPr name="Group 6" id="6"/>
          <p:cNvGrpSpPr/>
          <p:nvPr/>
        </p:nvGrpSpPr>
        <p:grpSpPr>
          <a:xfrm rot="0">
            <a:off x="4166803" y="235175"/>
            <a:ext cx="1173683" cy="1173683"/>
            <a:chOff x="0" y="0"/>
            <a:chExt cx="1564911" cy="1564911"/>
          </a:xfrm>
        </p:grpSpPr>
        <p:sp>
          <p:nvSpPr>
            <p:cNvPr name="Freeform 7" id="7"/>
            <p:cNvSpPr/>
            <p:nvPr/>
          </p:nvSpPr>
          <p:spPr>
            <a:xfrm flipH="false" flipV="false" rot="0">
              <a:off x="0" y="0"/>
              <a:ext cx="1564911" cy="1564911"/>
            </a:xfrm>
            <a:custGeom>
              <a:avLst/>
              <a:gdLst/>
              <a:ahLst/>
              <a:cxnLst/>
              <a:rect r="r" b="b" t="t" l="l"/>
              <a:pathLst>
                <a:path h="1564911" w="1564911">
                  <a:moveTo>
                    <a:pt x="0" y="0"/>
                  </a:moveTo>
                  <a:lnTo>
                    <a:pt x="1564911" y="0"/>
                  </a:lnTo>
                  <a:lnTo>
                    <a:pt x="1564911" y="1564911"/>
                  </a:lnTo>
                  <a:lnTo>
                    <a:pt x="0" y="1564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277" y="0"/>
            <a:ext cx="9390277" cy="5143500"/>
          </a:xfrm>
          <a:custGeom>
            <a:avLst/>
            <a:gdLst/>
            <a:ahLst/>
            <a:cxnLst/>
            <a:rect r="r" b="b" t="t" l="l"/>
            <a:pathLst>
              <a:path h="5143500" w="9390277">
                <a:moveTo>
                  <a:pt x="0" y="0"/>
                </a:moveTo>
                <a:lnTo>
                  <a:pt x="9390277" y="0"/>
                </a:lnTo>
                <a:lnTo>
                  <a:pt x="9390277" y="5143500"/>
                </a:lnTo>
                <a:lnTo>
                  <a:pt x="0" y="5143500"/>
                </a:lnTo>
                <a:lnTo>
                  <a:pt x="0" y="0"/>
                </a:lnTo>
                <a:close/>
              </a:path>
            </a:pathLst>
          </a:custGeom>
          <a:blipFill>
            <a:blip r:embed="rId2"/>
            <a:stretch>
              <a:fillRect l="0" t="-1346" r="0" b="-1346"/>
            </a:stretch>
          </a:blipFill>
        </p:spPr>
      </p:sp>
      <p:sp>
        <p:nvSpPr>
          <p:cNvPr name="Freeform 3" id="3"/>
          <p:cNvSpPr/>
          <p:nvPr/>
        </p:nvSpPr>
        <p:spPr>
          <a:xfrm flipH="false" flipV="false" rot="0">
            <a:off x="5628724" y="-57150"/>
            <a:ext cx="3515276" cy="3621734"/>
          </a:xfrm>
          <a:custGeom>
            <a:avLst/>
            <a:gdLst/>
            <a:ahLst/>
            <a:cxnLst/>
            <a:rect r="r" b="b" t="t" l="l"/>
            <a:pathLst>
              <a:path h="3621734" w="3515276">
                <a:moveTo>
                  <a:pt x="0" y="0"/>
                </a:moveTo>
                <a:lnTo>
                  <a:pt x="3515276" y="0"/>
                </a:lnTo>
                <a:lnTo>
                  <a:pt x="3515276" y="3621734"/>
                </a:lnTo>
                <a:lnTo>
                  <a:pt x="0" y="3621734"/>
                </a:lnTo>
                <a:lnTo>
                  <a:pt x="0" y="0"/>
                </a:lnTo>
                <a:close/>
              </a:path>
            </a:pathLst>
          </a:custGeom>
          <a:blipFill>
            <a:blip r:embed="rId3"/>
            <a:stretch>
              <a:fillRect l="0" t="-9601" r="-3961" b="-34808"/>
            </a:stretch>
          </a:blipFill>
        </p:spPr>
      </p:sp>
      <p:sp>
        <p:nvSpPr>
          <p:cNvPr name="TextBox 4" id="4"/>
          <p:cNvSpPr txBox="true"/>
          <p:nvPr/>
        </p:nvSpPr>
        <p:spPr>
          <a:xfrm rot="0">
            <a:off x="5557154" y="3806683"/>
            <a:ext cx="2915419"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Jasmeet</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grpSp>
        <p:nvGrpSpPr>
          <p:cNvPr name="Group 5" id="5"/>
          <p:cNvGrpSpPr/>
          <p:nvPr/>
        </p:nvGrpSpPr>
        <p:grpSpPr>
          <a:xfrm rot="0">
            <a:off x="4157710" y="235175"/>
            <a:ext cx="1185815" cy="1185815"/>
            <a:chOff x="0" y="0"/>
            <a:chExt cx="1581087" cy="1581087"/>
          </a:xfrm>
        </p:grpSpPr>
        <p:sp>
          <p:nvSpPr>
            <p:cNvPr name="Freeform 6" id="6"/>
            <p:cNvSpPr/>
            <p:nvPr/>
          </p:nvSpPr>
          <p:spPr>
            <a:xfrm flipH="false" flipV="false" rot="0">
              <a:off x="0" y="0"/>
              <a:ext cx="1581087" cy="1581087"/>
            </a:xfrm>
            <a:custGeom>
              <a:avLst/>
              <a:gdLst/>
              <a:ahLst/>
              <a:cxnLst/>
              <a:rect r="r" b="b" t="t" l="l"/>
              <a:pathLst>
                <a:path h="1581087" w="1581087">
                  <a:moveTo>
                    <a:pt x="0" y="0"/>
                  </a:moveTo>
                  <a:lnTo>
                    <a:pt x="1581087" y="0"/>
                  </a:lnTo>
                  <a:lnTo>
                    <a:pt x="1581087" y="1581087"/>
                  </a:lnTo>
                  <a:lnTo>
                    <a:pt x="0" y="1581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514350" y="751883"/>
            <a:ext cx="4225186" cy="4306635"/>
          </a:xfrm>
          <a:prstGeom prst="rect">
            <a:avLst/>
          </a:prstGeom>
        </p:spPr>
        <p:txBody>
          <a:bodyPr anchor="t" rtlCol="false" tIns="0" lIns="0" bIns="0" rIns="0">
            <a:spAutoFit/>
          </a:bodyPr>
          <a:lstStyle/>
          <a:p>
            <a:pPr algn="l">
              <a:lnSpc>
                <a:spcPts val="3079"/>
              </a:lnSpc>
            </a:pPr>
            <a:r>
              <a:rPr lang="en-US" sz="2199" b="true">
                <a:solidFill>
                  <a:srgbClr val="151619"/>
                </a:solidFill>
                <a:latin typeface="Canva Sans Bold"/>
                <a:ea typeface="Canva Sans Bold"/>
                <a:cs typeface="Canva Sans Bold"/>
                <a:sym typeface="Canva Sans Bold"/>
              </a:rPr>
              <a:t>About Me:</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I'm Jasmeet Kaur, an AFS India alumna and active volunteer with the Gandhinagar chapter, fostering cultural exchange and learning. My exchange journey broadened my perspective, and I’ve mentored a student from the Netherlands. </a:t>
            </a:r>
          </a:p>
          <a:p>
            <a:pPr algn="l">
              <a:lnSpc>
                <a:spcPts val="210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I’ve traveled across 23 U.S. states! </a:t>
            </a:r>
          </a:p>
          <a:p>
            <a:pPr algn="l">
              <a:lnSpc>
                <a:spcPts val="210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 love drawing, cooking, playing musical instruments, binge-watching cultural series, and traveling. </a:t>
            </a:r>
          </a:p>
          <a:p>
            <a:pPr algn="l">
              <a:lnSpc>
                <a:spcPts val="2100"/>
              </a:lnSpc>
            </a:pPr>
          </a:p>
          <a:p>
            <a:pPr algn="l">
              <a:lnSpc>
                <a:spcPts val="202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911" y="0"/>
            <a:ext cx="9386911" cy="5143500"/>
          </a:xfrm>
          <a:custGeom>
            <a:avLst/>
            <a:gdLst/>
            <a:ahLst/>
            <a:cxnLst/>
            <a:rect r="r" b="b" t="t" l="l"/>
            <a:pathLst>
              <a:path h="5143500" w="9386911">
                <a:moveTo>
                  <a:pt x="0" y="0"/>
                </a:moveTo>
                <a:lnTo>
                  <a:pt x="9386911" y="0"/>
                </a:lnTo>
                <a:lnTo>
                  <a:pt x="9386911" y="5143500"/>
                </a:lnTo>
                <a:lnTo>
                  <a:pt x="0" y="5143500"/>
                </a:lnTo>
                <a:lnTo>
                  <a:pt x="0" y="0"/>
                </a:lnTo>
                <a:close/>
              </a:path>
            </a:pathLst>
          </a:custGeom>
          <a:blipFill>
            <a:blip r:embed="rId2"/>
            <a:stretch>
              <a:fillRect l="0" t="-1328" r="0" b="-1328"/>
            </a:stretch>
          </a:blipFill>
        </p:spPr>
      </p:sp>
      <p:sp>
        <p:nvSpPr>
          <p:cNvPr name="Freeform 3" id="3"/>
          <p:cNvSpPr/>
          <p:nvPr/>
        </p:nvSpPr>
        <p:spPr>
          <a:xfrm flipH="false" flipV="false" rot="0">
            <a:off x="5628395" y="-38100"/>
            <a:ext cx="3515605" cy="3491025"/>
          </a:xfrm>
          <a:custGeom>
            <a:avLst/>
            <a:gdLst/>
            <a:ahLst/>
            <a:cxnLst/>
            <a:rect r="r" b="b" t="t" l="l"/>
            <a:pathLst>
              <a:path h="3491025" w="3515605">
                <a:moveTo>
                  <a:pt x="0" y="0"/>
                </a:moveTo>
                <a:lnTo>
                  <a:pt x="3515605" y="0"/>
                </a:lnTo>
                <a:lnTo>
                  <a:pt x="3515605" y="3491025"/>
                </a:lnTo>
                <a:lnTo>
                  <a:pt x="0" y="3491025"/>
                </a:lnTo>
                <a:lnTo>
                  <a:pt x="0" y="0"/>
                </a:lnTo>
                <a:close/>
              </a:path>
            </a:pathLst>
          </a:custGeom>
          <a:blipFill>
            <a:blip r:embed="rId3"/>
            <a:stretch>
              <a:fillRect l="-17225" t="0" r="-20603" b="0"/>
            </a:stretch>
          </a:blipFill>
        </p:spPr>
      </p:sp>
      <p:sp>
        <p:nvSpPr>
          <p:cNvPr name="TextBox 4" id="4"/>
          <p:cNvSpPr txBox="true"/>
          <p:nvPr/>
        </p:nvSpPr>
        <p:spPr>
          <a:xfrm rot="0">
            <a:off x="5260745" y="3831836"/>
            <a:ext cx="3604855"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Arjun</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1110373"/>
            <a:ext cx="4239294" cy="2941804"/>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2302"/>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 I love turning ideas into impactful projects, from AI-driven solutions</a:t>
            </a:r>
            <a:r>
              <a:rPr lang="en-US" sz="1500">
                <a:solidFill>
                  <a:srgbClr val="151619"/>
                </a:solidFill>
                <a:latin typeface="IBM Plex Sans"/>
                <a:ea typeface="IBM Plex Sans"/>
                <a:cs typeface="IBM Plex Sans"/>
                <a:sym typeface="IBM Plex Sans"/>
              </a:rPr>
              <a:t>.</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FullStack Intern at Kidjig Pvt Ltd, and love exploring new ideas.</a:t>
            </a:r>
          </a:p>
          <a:p>
            <a:pPr algn="l">
              <a:lnSpc>
                <a:spcPts val="1650"/>
              </a:lnSpc>
            </a:pPr>
          </a:p>
          <a:p>
            <a:pPr algn="l" marL="323850" indent="-161925" lvl="1">
              <a:lnSpc>
                <a:spcPts val="1650"/>
              </a:lnSpc>
              <a:buFont typeface="Arial"/>
              <a:buChar char="•"/>
            </a:pPr>
            <a:r>
              <a:rPr lang="en-US" sz="1500">
                <a:solidFill>
                  <a:srgbClr val="151619"/>
                </a:solidFill>
                <a:latin typeface="IBM Plex Sans"/>
                <a:ea typeface="IBM Plex Sans"/>
                <a:cs typeface="IBM Plex Sans"/>
                <a:sym typeface="IBM Plex Sans"/>
              </a:rPr>
              <a:t>I once debugged code during a cricket match—tech meets multitasking!.</a:t>
            </a:r>
          </a:p>
          <a:p>
            <a:pPr algn="l">
              <a:lnSpc>
                <a:spcPts val="2283"/>
              </a:lnSpc>
            </a:pPr>
          </a:p>
          <a:p>
            <a:pPr algn="l">
              <a:lnSpc>
                <a:spcPts val="2283"/>
              </a:lnSpc>
            </a:pPr>
          </a:p>
        </p:txBody>
      </p:sp>
      <p:grpSp>
        <p:nvGrpSpPr>
          <p:cNvPr name="Group 6" id="6"/>
          <p:cNvGrpSpPr/>
          <p:nvPr/>
        </p:nvGrpSpPr>
        <p:grpSpPr>
          <a:xfrm rot="0">
            <a:off x="4158138" y="235175"/>
            <a:ext cx="1185387" cy="1185387"/>
            <a:chOff x="0" y="0"/>
            <a:chExt cx="1580516" cy="1580516"/>
          </a:xfrm>
        </p:grpSpPr>
        <p:sp>
          <p:nvSpPr>
            <p:cNvPr name="Freeform 7" id="7"/>
            <p:cNvSpPr/>
            <p:nvPr/>
          </p:nvSpPr>
          <p:spPr>
            <a:xfrm flipH="false" flipV="false" rot="0">
              <a:off x="0" y="0"/>
              <a:ext cx="1580516" cy="1580516"/>
            </a:xfrm>
            <a:custGeom>
              <a:avLst/>
              <a:gdLst/>
              <a:ahLst/>
              <a:cxnLst/>
              <a:rect r="r" b="b" t="t" l="l"/>
              <a:pathLst>
                <a:path h="1580516" w="1580516">
                  <a:moveTo>
                    <a:pt x="0" y="0"/>
                  </a:moveTo>
                  <a:lnTo>
                    <a:pt x="1580516" y="0"/>
                  </a:lnTo>
                  <a:lnTo>
                    <a:pt x="1580516" y="1580516"/>
                  </a:lnTo>
                  <a:lnTo>
                    <a:pt x="0" y="1580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a:hlinkClick r:id="rId3" tooltip="https://bento.me/yug-singh"/>
          </p:cNvPr>
          <p:cNvSpPr/>
          <p:nvPr/>
        </p:nvSpPr>
        <p:spPr>
          <a:xfrm flipH="false" flipV="false" rot="0">
            <a:off x="-245348" y="0"/>
            <a:ext cx="9389348" cy="5143500"/>
          </a:xfrm>
          <a:custGeom>
            <a:avLst/>
            <a:gdLst/>
            <a:ahLst/>
            <a:cxnLst/>
            <a:rect r="r" b="b" t="t" l="l"/>
            <a:pathLst>
              <a:path h="5143500" w="9389348">
                <a:moveTo>
                  <a:pt x="0" y="0"/>
                </a:moveTo>
                <a:lnTo>
                  <a:pt x="9389348" y="0"/>
                </a:lnTo>
                <a:lnTo>
                  <a:pt x="9389348" y="5143500"/>
                </a:lnTo>
                <a:lnTo>
                  <a:pt x="0" y="5143500"/>
                </a:lnTo>
                <a:lnTo>
                  <a:pt x="0" y="0"/>
                </a:lnTo>
                <a:close/>
              </a:path>
            </a:pathLst>
          </a:custGeom>
          <a:blipFill>
            <a:blip r:embed="rId2"/>
            <a:stretch>
              <a:fillRect l="0" t="-1341" r="0" b="-1341"/>
            </a:stretch>
          </a:blipFill>
        </p:spPr>
      </p:sp>
      <p:sp>
        <p:nvSpPr>
          <p:cNvPr name="Freeform 3" id="3"/>
          <p:cNvSpPr/>
          <p:nvPr/>
        </p:nvSpPr>
        <p:spPr>
          <a:xfrm flipH="false" flipV="false" rot="0">
            <a:off x="5623671" y="-824996"/>
            <a:ext cx="3520329" cy="4286580"/>
          </a:xfrm>
          <a:custGeom>
            <a:avLst/>
            <a:gdLst/>
            <a:ahLst/>
            <a:cxnLst/>
            <a:rect r="r" b="b" t="t" l="l"/>
            <a:pathLst>
              <a:path h="4286580" w="3520329">
                <a:moveTo>
                  <a:pt x="0" y="0"/>
                </a:moveTo>
                <a:lnTo>
                  <a:pt x="3520329" y="0"/>
                </a:lnTo>
                <a:lnTo>
                  <a:pt x="3520329" y="4286580"/>
                </a:lnTo>
                <a:lnTo>
                  <a:pt x="0" y="4286580"/>
                </a:lnTo>
                <a:lnTo>
                  <a:pt x="0" y="0"/>
                </a:lnTo>
                <a:close/>
              </a:path>
            </a:pathLst>
          </a:custGeom>
          <a:blipFill>
            <a:blip r:embed="rId4"/>
            <a:stretch>
              <a:fillRect l="-8554" t="0" r="-9917" b="-5552"/>
            </a:stretch>
          </a:blipFill>
        </p:spPr>
      </p:sp>
      <p:sp>
        <p:nvSpPr>
          <p:cNvPr name="TextBox 4" id="4"/>
          <p:cNvSpPr txBox="true"/>
          <p:nvPr/>
        </p:nvSpPr>
        <p:spPr>
          <a:xfrm rot="0">
            <a:off x="5623671" y="3804812"/>
            <a:ext cx="2903863"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Yug Singh</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932782"/>
            <a:ext cx="4225186" cy="3239835"/>
          </a:xfrm>
          <a:prstGeom prst="rect">
            <a:avLst/>
          </a:prstGeom>
        </p:spPr>
        <p:txBody>
          <a:bodyPr anchor="t" rtlCol="false" tIns="0" lIns="0" bIns="0" rIns="0">
            <a:spAutoFit/>
          </a:bodyPr>
          <a:lstStyle/>
          <a:p>
            <a:pPr algn="l">
              <a:lnSpc>
                <a:spcPts val="3079"/>
              </a:lnSpc>
            </a:pPr>
            <a:r>
              <a:rPr lang="en-US" sz="2199" b="true">
                <a:solidFill>
                  <a:srgbClr val="151619"/>
                </a:solidFill>
                <a:latin typeface="Canva Sans Bold"/>
                <a:ea typeface="Canva Sans Bold"/>
                <a:cs typeface="Canva Sans Bold"/>
                <a:sym typeface="Canva Sans Bold"/>
              </a:rPr>
              <a:t>About Me:</a:t>
            </a:r>
          </a:p>
          <a:p>
            <a:pPr algn="l">
              <a:lnSpc>
                <a:spcPts val="168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I’m Yug Singh, a full-stack developer passionate about building impactful solutions and solving complex problems. </a:t>
            </a: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Recently, explored my first hackathon and built belongify.</a:t>
            </a:r>
          </a:p>
          <a:p>
            <a:pPr algn="l">
              <a:lnSpc>
                <a:spcPts val="2100"/>
              </a:lnSpc>
            </a:pPr>
          </a:p>
          <a:p>
            <a:pPr algn="l" marL="323850" indent="-161925" lvl="1">
              <a:lnSpc>
                <a:spcPts val="2100"/>
              </a:lnSpc>
              <a:buFont typeface="Arial"/>
              <a:buChar char="•"/>
            </a:pPr>
            <a:r>
              <a:rPr lang="en-US" sz="1500">
                <a:solidFill>
                  <a:srgbClr val="151619"/>
                </a:solidFill>
                <a:latin typeface="IBM Plex Sans"/>
                <a:ea typeface="IBM Plex Sans"/>
                <a:cs typeface="IBM Plex Sans"/>
                <a:sym typeface="IBM Plex Sans"/>
              </a:rPr>
              <a:t>Chess ♟️ enthusiast, badminton player. Known for my wit, humor, and positive energy! 🚀</a:t>
            </a:r>
          </a:p>
          <a:p>
            <a:pPr algn="l">
              <a:lnSpc>
                <a:spcPts val="2022"/>
              </a:lnSpc>
            </a:pPr>
          </a:p>
        </p:txBody>
      </p:sp>
      <p:grpSp>
        <p:nvGrpSpPr>
          <p:cNvPr name="Group 6" id="6"/>
          <p:cNvGrpSpPr/>
          <p:nvPr/>
        </p:nvGrpSpPr>
        <p:grpSpPr>
          <a:xfrm rot="0">
            <a:off x="4158014" y="235175"/>
            <a:ext cx="1185511" cy="1185511"/>
            <a:chOff x="0" y="0"/>
            <a:chExt cx="1580682" cy="1580682"/>
          </a:xfrm>
        </p:grpSpPr>
        <p:sp>
          <p:nvSpPr>
            <p:cNvPr name="Freeform 7" id="7"/>
            <p:cNvSpPr/>
            <p:nvPr/>
          </p:nvSpPr>
          <p:spPr>
            <a:xfrm flipH="false" flipV="false" rot="0">
              <a:off x="0" y="0"/>
              <a:ext cx="1580682" cy="1580682"/>
            </a:xfrm>
            <a:custGeom>
              <a:avLst/>
              <a:gdLst/>
              <a:ahLst/>
              <a:cxnLst/>
              <a:rect r="r" b="b" t="t" l="l"/>
              <a:pathLst>
                <a:path h="1580682" w="1580682">
                  <a:moveTo>
                    <a:pt x="0" y="0"/>
                  </a:moveTo>
                  <a:lnTo>
                    <a:pt x="1580682" y="0"/>
                  </a:lnTo>
                  <a:lnTo>
                    <a:pt x="1580682" y="1580682"/>
                  </a:lnTo>
                  <a:lnTo>
                    <a:pt x="0" y="1580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923" y="0"/>
            <a:ext cx="9400923" cy="5143500"/>
          </a:xfrm>
          <a:custGeom>
            <a:avLst/>
            <a:gdLst/>
            <a:ahLst/>
            <a:cxnLst/>
            <a:rect r="r" b="b" t="t" l="l"/>
            <a:pathLst>
              <a:path h="5143500" w="9400923">
                <a:moveTo>
                  <a:pt x="0" y="0"/>
                </a:moveTo>
                <a:lnTo>
                  <a:pt x="9400923" y="0"/>
                </a:lnTo>
                <a:lnTo>
                  <a:pt x="9400923" y="5143500"/>
                </a:lnTo>
                <a:lnTo>
                  <a:pt x="0" y="5143500"/>
                </a:lnTo>
                <a:lnTo>
                  <a:pt x="0" y="0"/>
                </a:lnTo>
                <a:close/>
              </a:path>
            </a:pathLst>
          </a:custGeom>
          <a:blipFill>
            <a:blip r:embed="rId2"/>
            <a:stretch>
              <a:fillRect l="0" t="-1404" r="0" b="-1404"/>
            </a:stretch>
          </a:blipFill>
        </p:spPr>
      </p:sp>
      <p:sp>
        <p:nvSpPr>
          <p:cNvPr name="Freeform 3" id="3"/>
          <p:cNvSpPr/>
          <p:nvPr/>
        </p:nvSpPr>
        <p:spPr>
          <a:xfrm flipH="false" flipV="false" rot="0">
            <a:off x="5623826" y="-160986"/>
            <a:ext cx="3608062" cy="3641810"/>
          </a:xfrm>
          <a:custGeom>
            <a:avLst/>
            <a:gdLst/>
            <a:ahLst/>
            <a:cxnLst/>
            <a:rect r="r" b="b" t="t" l="l"/>
            <a:pathLst>
              <a:path h="3641810" w="3608062">
                <a:moveTo>
                  <a:pt x="0" y="0"/>
                </a:moveTo>
                <a:lnTo>
                  <a:pt x="3608062" y="0"/>
                </a:lnTo>
                <a:lnTo>
                  <a:pt x="3608062" y="3641810"/>
                </a:lnTo>
                <a:lnTo>
                  <a:pt x="0" y="3641810"/>
                </a:lnTo>
                <a:lnTo>
                  <a:pt x="0" y="0"/>
                </a:lnTo>
                <a:close/>
              </a:path>
            </a:pathLst>
          </a:custGeom>
          <a:blipFill>
            <a:blip r:embed="rId3"/>
            <a:stretch>
              <a:fillRect l="-29190" t="0" r="-22272" b="0"/>
            </a:stretch>
          </a:blipFill>
        </p:spPr>
      </p:sp>
      <p:sp>
        <p:nvSpPr>
          <p:cNvPr name="TextBox 4" id="4"/>
          <p:cNvSpPr txBox="true"/>
          <p:nvPr/>
        </p:nvSpPr>
        <p:spPr>
          <a:xfrm rot="0">
            <a:off x="5343399" y="3848847"/>
            <a:ext cx="3604855"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Prathviraj Soni</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881773"/>
            <a:ext cx="4239294" cy="3399004"/>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2302"/>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Hey there! I’m Prathviraj Soni, a passionate developer and lifelong learner who thrives on challenges. </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With coding, design, and team management expertise, I’m driven by growth and collaboration. 💡</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Badminton enthusiast 🏸, music lover 🎵, and movie buff. I bring positivity to every team I’m part of.</a:t>
            </a:r>
          </a:p>
          <a:p>
            <a:pPr algn="l">
              <a:lnSpc>
                <a:spcPts val="2283"/>
              </a:lnSpc>
            </a:pPr>
          </a:p>
        </p:txBody>
      </p:sp>
      <p:grpSp>
        <p:nvGrpSpPr>
          <p:cNvPr name="Group 6" id="6"/>
          <p:cNvGrpSpPr/>
          <p:nvPr/>
        </p:nvGrpSpPr>
        <p:grpSpPr>
          <a:xfrm rot="0">
            <a:off x="4163889" y="235175"/>
            <a:ext cx="1179510" cy="1179510"/>
            <a:chOff x="0" y="0"/>
            <a:chExt cx="1572680" cy="1572680"/>
          </a:xfrm>
        </p:grpSpPr>
        <p:sp>
          <p:nvSpPr>
            <p:cNvPr name="Freeform 7" id="7"/>
            <p:cNvSpPr/>
            <p:nvPr/>
          </p:nvSpPr>
          <p:spPr>
            <a:xfrm flipH="false" flipV="false" rot="0">
              <a:off x="0" y="0"/>
              <a:ext cx="1572680" cy="1572680"/>
            </a:xfrm>
            <a:custGeom>
              <a:avLst/>
              <a:gdLst/>
              <a:ahLst/>
              <a:cxnLst/>
              <a:rect r="r" b="b" t="t" l="l"/>
              <a:pathLst>
                <a:path h="1572680" w="1572680">
                  <a:moveTo>
                    <a:pt x="0" y="0"/>
                  </a:moveTo>
                  <a:lnTo>
                    <a:pt x="1572680" y="0"/>
                  </a:lnTo>
                  <a:lnTo>
                    <a:pt x="1572680" y="1572680"/>
                  </a:lnTo>
                  <a:lnTo>
                    <a:pt x="0" y="1572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277" y="0"/>
            <a:ext cx="9390277" cy="5143500"/>
          </a:xfrm>
          <a:custGeom>
            <a:avLst/>
            <a:gdLst/>
            <a:ahLst/>
            <a:cxnLst/>
            <a:rect r="r" b="b" t="t" l="l"/>
            <a:pathLst>
              <a:path h="5143500" w="9390277">
                <a:moveTo>
                  <a:pt x="0" y="0"/>
                </a:moveTo>
                <a:lnTo>
                  <a:pt x="9390277" y="0"/>
                </a:lnTo>
                <a:lnTo>
                  <a:pt x="9390277" y="5143500"/>
                </a:lnTo>
                <a:lnTo>
                  <a:pt x="0" y="5143500"/>
                </a:lnTo>
                <a:lnTo>
                  <a:pt x="0" y="0"/>
                </a:lnTo>
                <a:close/>
              </a:path>
            </a:pathLst>
          </a:custGeom>
          <a:blipFill>
            <a:blip r:embed="rId2"/>
            <a:stretch>
              <a:fillRect l="0" t="-1346" r="0" b="-1346"/>
            </a:stretch>
          </a:blipFill>
        </p:spPr>
      </p:sp>
      <p:sp>
        <p:nvSpPr>
          <p:cNvPr name="Freeform 3" id="3"/>
          <p:cNvSpPr/>
          <p:nvPr/>
        </p:nvSpPr>
        <p:spPr>
          <a:xfrm flipH="false" flipV="false" rot="0">
            <a:off x="5616149" y="0"/>
            <a:ext cx="4932245" cy="3465331"/>
          </a:xfrm>
          <a:custGeom>
            <a:avLst/>
            <a:gdLst/>
            <a:ahLst/>
            <a:cxnLst/>
            <a:rect r="r" b="b" t="t" l="l"/>
            <a:pathLst>
              <a:path h="3465331" w="4932245">
                <a:moveTo>
                  <a:pt x="0" y="0"/>
                </a:moveTo>
                <a:lnTo>
                  <a:pt x="4932245" y="0"/>
                </a:lnTo>
                <a:lnTo>
                  <a:pt x="4932245" y="3465331"/>
                </a:lnTo>
                <a:lnTo>
                  <a:pt x="0" y="3465331"/>
                </a:lnTo>
                <a:lnTo>
                  <a:pt x="0" y="0"/>
                </a:lnTo>
                <a:close/>
              </a:path>
            </a:pathLst>
          </a:custGeom>
          <a:blipFill>
            <a:blip r:embed="rId3"/>
            <a:stretch>
              <a:fillRect l="-20035" t="-70106" r="0" b="-68981"/>
            </a:stretch>
          </a:blipFill>
        </p:spPr>
      </p:sp>
      <p:sp>
        <p:nvSpPr>
          <p:cNvPr name="TextBox 4" id="4"/>
          <p:cNvSpPr txBox="true"/>
          <p:nvPr/>
        </p:nvSpPr>
        <p:spPr>
          <a:xfrm rot="0">
            <a:off x="5223847" y="3812267"/>
            <a:ext cx="3604855"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Vishal</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846576"/>
            <a:ext cx="4248933" cy="3922295"/>
          </a:xfrm>
          <a:prstGeom prst="rect">
            <a:avLst/>
          </a:prstGeom>
        </p:spPr>
        <p:txBody>
          <a:bodyPr anchor="t" rtlCol="false" tIns="0" lIns="0" bIns="0" rIns="0">
            <a:spAutoFit/>
          </a:bodyPr>
          <a:lstStyle/>
          <a:p>
            <a:pPr algn="l">
              <a:lnSpc>
                <a:spcPts val="2425"/>
              </a:lnSpc>
            </a:pPr>
            <a:r>
              <a:rPr lang="en-US" sz="2204" b="true">
                <a:solidFill>
                  <a:srgbClr val="151619"/>
                </a:solidFill>
                <a:latin typeface="Canva Sans Bold"/>
                <a:ea typeface="Canva Sans Bold"/>
                <a:cs typeface="Canva Sans Bold"/>
                <a:sym typeface="Canva Sans Bold"/>
              </a:rPr>
              <a:t>About Me:</a:t>
            </a:r>
          </a:p>
          <a:p>
            <a:pPr algn="l">
              <a:lnSpc>
                <a:spcPts val="2307"/>
              </a:lnSpc>
            </a:pPr>
          </a:p>
          <a:p>
            <a:pPr algn="l" marL="324586" indent="-162293" lvl="1">
              <a:lnSpc>
                <a:spcPts val="1804"/>
              </a:lnSpc>
              <a:buFont typeface="Arial"/>
              <a:buChar char="•"/>
            </a:pPr>
            <a:r>
              <a:rPr lang="en-US" sz="1503">
                <a:solidFill>
                  <a:srgbClr val="151619"/>
                </a:solidFill>
                <a:latin typeface="IBM Plex Sans"/>
                <a:ea typeface="IBM Plex Sans"/>
                <a:cs typeface="IBM Plex Sans"/>
                <a:sym typeface="IBM Plex Sans"/>
              </a:rPr>
              <a:t>I’m Vishal, a self-trained developer and data enthusiast, creating impactful content as part of GDG On Campus SSIU.</a:t>
            </a:r>
          </a:p>
          <a:p>
            <a:pPr algn="l">
              <a:lnSpc>
                <a:spcPts val="1804"/>
              </a:lnSpc>
            </a:pPr>
          </a:p>
          <a:p>
            <a:pPr algn="l" marL="324586" indent="-162293" lvl="1">
              <a:lnSpc>
                <a:spcPts val="1804"/>
              </a:lnSpc>
              <a:buFont typeface="Arial"/>
              <a:buChar char="•"/>
            </a:pPr>
            <a:r>
              <a:rPr lang="en-US" sz="1503">
                <a:solidFill>
                  <a:srgbClr val="151619"/>
                </a:solidFill>
                <a:latin typeface="IBM Plex Sans"/>
                <a:ea typeface="IBM Plex Sans"/>
                <a:cs typeface="IBM Plex Sans"/>
                <a:sym typeface="IBM Plex Sans"/>
              </a:rPr>
              <a:t>With a background in entrepreneurship, I excel in leadership, teamwork, and building meaningful projects.</a:t>
            </a:r>
          </a:p>
          <a:p>
            <a:pPr algn="l">
              <a:lnSpc>
                <a:spcPts val="1804"/>
              </a:lnSpc>
            </a:pPr>
          </a:p>
          <a:p>
            <a:pPr algn="l" marL="324586" indent="-162293" lvl="1">
              <a:lnSpc>
                <a:spcPts val="1804"/>
              </a:lnSpc>
              <a:buFont typeface="Arial"/>
              <a:buChar char="•"/>
            </a:pPr>
            <a:r>
              <a:rPr lang="en-US" sz="1503">
                <a:solidFill>
                  <a:srgbClr val="151619"/>
                </a:solidFill>
                <a:latin typeface="IBM Plex Sans"/>
                <a:ea typeface="IBM Plex Sans"/>
                <a:cs typeface="IBM Plex Sans"/>
                <a:sym typeface="IBM Plex Sans"/>
              </a:rPr>
              <a:t>Outside coding, I’m a movie buff 🎥, travel lover 🌍, and mentor who’s guided 20+ students. I once coded in a scenic café! ☕</a:t>
            </a:r>
          </a:p>
          <a:p>
            <a:pPr algn="l">
              <a:lnSpc>
                <a:spcPts val="1804"/>
              </a:lnSpc>
            </a:pPr>
          </a:p>
          <a:p>
            <a:pPr algn="l">
              <a:lnSpc>
                <a:spcPts val="2289"/>
              </a:lnSpc>
            </a:pPr>
          </a:p>
          <a:p>
            <a:pPr algn="l">
              <a:lnSpc>
                <a:spcPts val="2289"/>
              </a:lnSpc>
            </a:pPr>
          </a:p>
        </p:txBody>
      </p:sp>
      <p:grpSp>
        <p:nvGrpSpPr>
          <p:cNvPr name="Group 6" id="6"/>
          <p:cNvGrpSpPr/>
          <p:nvPr/>
        </p:nvGrpSpPr>
        <p:grpSpPr>
          <a:xfrm rot="0">
            <a:off x="4158823" y="235175"/>
            <a:ext cx="1184702" cy="1184702"/>
            <a:chOff x="0" y="0"/>
            <a:chExt cx="1579602" cy="1579602"/>
          </a:xfrm>
        </p:grpSpPr>
        <p:sp>
          <p:nvSpPr>
            <p:cNvPr name="Freeform 7" id="7"/>
            <p:cNvSpPr/>
            <p:nvPr/>
          </p:nvSpPr>
          <p:spPr>
            <a:xfrm flipH="false" flipV="false" rot="0">
              <a:off x="0" y="0"/>
              <a:ext cx="1579602" cy="1579602"/>
            </a:xfrm>
            <a:custGeom>
              <a:avLst/>
              <a:gdLst/>
              <a:ahLst/>
              <a:cxnLst/>
              <a:rect r="r" b="b" t="t" l="l"/>
              <a:pathLst>
                <a:path h="1579602" w="1579602">
                  <a:moveTo>
                    <a:pt x="0" y="0"/>
                  </a:moveTo>
                  <a:lnTo>
                    <a:pt x="1579602" y="0"/>
                  </a:lnTo>
                  <a:lnTo>
                    <a:pt x="1579602" y="1579602"/>
                  </a:lnTo>
                  <a:lnTo>
                    <a:pt x="0" y="157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911" y="0"/>
            <a:ext cx="9386911" cy="5143500"/>
          </a:xfrm>
          <a:custGeom>
            <a:avLst/>
            <a:gdLst/>
            <a:ahLst/>
            <a:cxnLst/>
            <a:rect r="r" b="b" t="t" l="l"/>
            <a:pathLst>
              <a:path h="5143500" w="9386911">
                <a:moveTo>
                  <a:pt x="0" y="0"/>
                </a:moveTo>
                <a:lnTo>
                  <a:pt x="9386911" y="0"/>
                </a:lnTo>
                <a:lnTo>
                  <a:pt x="9386911" y="5143500"/>
                </a:lnTo>
                <a:lnTo>
                  <a:pt x="0" y="5143500"/>
                </a:lnTo>
                <a:lnTo>
                  <a:pt x="0" y="0"/>
                </a:lnTo>
                <a:close/>
              </a:path>
            </a:pathLst>
          </a:custGeom>
          <a:blipFill>
            <a:blip r:embed="rId2"/>
            <a:stretch>
              <a:fillRect l="0" t="-1328" r="0" b="-1328"/>
            </a:stretch>
          </a:blipFill>
        </p:spPr>
      </p:sp>
      <p:sp>
        <p:nvSpPr>
          <p:cNvPr name="Freeform 3" id="3"/>
          <p:cNvSpPr/>
          <p:nvPr/>
        </p:nvSpPr>
        <p:spPr>
          <a:xfrm flipH="false" flipV="false" rot="0">
            <a:off x="5618679" y="-751912"/>
            <a:ext cx="3607654" cy="4249977"/>
          </a:xfrm>
          <a:custGeom>
            <a:avLst/>
            <a:gdLst/>
            <a:ahLst/>
            <a:cxnLst/>
            <a:rect r="r" b="b" t="t" l="l"/>
            <a:pathLst>
              <a:path h="4249977" w="3607654">
                <a:moveTo>
                  <a:pt x="0" y="0"/>
                </a:moveTo>
                <a:lnTo>
                  <a:pt x="3607654" y="0"/>
                </a:lnTo>
                <a:lnTo>
                  <a:pt x="3607654" y="4249978"/>
                </a:lnTo>
                <a:lnTo>
                  <a:pt x="0" y="4249978"/>
                </a:lnTo>
                <a:lnTo>
                  <a:pt x="0" y="0"/>
                </a:lnTo>
                <a:close/>
              </a:path>
            </a:pathLst>
          </a:custGeom>
          <a:blipFill>
            <a:blip r:embed="rId3"/>
            <a:stretch>
              <a:fillRect l="0" t="-6590" r="0" b="-6590"/>
            </a:stretch>
          </a:blipFill>
        </p:spPr>
      </p:sp>
      <p:sp>
        <p:nvSpPr>
          <p:cNvPr name="TextBox 4" id="4"/>
          <p:cNvSpPr txBox="true"/>
          <p:nvPr/>
        </p:nvSpPr>
        <p:spPr>
          <a:xfrm rot="0">
            <a:off x="5241695" y="3831836"/>
            <a:ext cx="3604855"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Aman</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&lt;Core Team&gt;</a:t>
            </a:r>
          </a:p>
        </p:txBody>
      </p:sp>
      <p:sp>
        <p:nvSpPr>
          <p:cNvPr name="TextBox 5" id="5"/>
          <p:cNvSpPr txBox="true"/>
          <p:nvPr/>
        </p:nvSpPr>
        <p:spPr>
          <a:xfrm rot="0">
            <a:off x="514350" y="1110373"/>
            <a:ext cx="4239294" cy="2941804"/>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2302"/>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 I'm Aman Kadiwala, a tech enthusiast passionate about turning ideas into solutions. </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I’m fascination with how things work led him to explore complex systems and create impactful projects. Outside of tech.</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I can fix your gadget before you even explain the issue!</a:t>
            </a:r>
          </a:p>
          <a:p>
            <a:pPr algn="l">
              <a:lnSpc>
                <a:spcPts val="2283"/>
              </a:lnSpc>
            </a:pPr>
          </a:p>
        </p:txBody>
      </p:sp>
      <p:grpSp>
        <p:nvGrpSpPr>
          <p:cNvPr name="Group 6" id="6"/>
          <p:cNvGrpSpPr/>
          <p:nvPr/>
        </p:nvGrpSpPr>
        <p:grpSpPr>
          <a:xfrm rot="0">
            <a:off x="4160527" y="235175"/>
            <a:ext cx="1182998" cy="1182998"/>
            <a:chOff x="0" y="0"/>
            <a:chExt cx="1577331" cy="1577331"/>
          </a:xfrm>
        </p:grpSpPr>
        <p:sp>
          <p:nvSpPr>
            <p:cNvPr name="Freeform 7" id="7"/>
            <p:cNvSpPr/>
            <p:nvPr/>
          </p:nvSpPr>
          <p:spPr>
            <a:xfrm flipH="false" flipV="false" rot="0">
              <a:off x="0" y="0"/>
              <a:ext cx="1577331" cy="1577331"/>
            </a:xfrm>
            <a:custGeom>
              <a:avLst/>
              <a:gdLst/>
              <a:ahLst/>
              <a:cxnLst/>
              <a:rect r="r" b="b" t="t" l="l"/>
              <a:pathLst>
                <a:path h="1577331" w="1577331">
                  <a:moveTo>
                    <a:pt x="0" y="0"/>
                  </a:moveTo>
                  <a:lnTo>
                    <a:pt x="1577331" y="0"/>
                  </a:lnTo>
                  <a:lnTo>
                    <a:pt x="1577331" y="1577331"/>
                  </a:lnTo>
                  <a:lnTo>
                    <a:pt x="0" y="1577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85860" y="2685342"/>
            <a:ext cx="3645415" cy="2269399"/>
          </a:xfrm>
          <a:custGeom>
            <a:avLst/>
            <a:gdLst/>
            <a:ahLst/>
            <a:cxnLst/>
            <a:rect r="r" b="b" t="t" l="l"/>
            <a:pathLst>
              <a:path h="2269399" w="3645415">
                <a:moveTo>
                  <a:pt x="0" y="0"/>
                </a:moveTo>
                <a:lnTo>
                  <a:pt x="3645415" y="0"/>
                </a:lnTo>
                <a:lnTo>
                  <a:pt x="3645415" y="2269400"/>
                </a:lnTo>
                <a:lnTo>
                  <a:pt x="0" y="2269400"/>
                </a:lnTo>
                <a:lnTo>
                  <a:pt x="0" y="0"/>
                </a:lnTo>
                <a:close/>
              </a:path>
            </a:pathLst>
          </a:custGeom>
          <a:blipFill>
            <a:blip r:embed="rId2">
              <a:alphaModFix amt="95000"/>
            </a:blip>
            <a:stretch>
              <a:fillRect l="0" t="0" r="0" b="0"/>
            </a:stretch>
          </a:blipFill>
        </p:spPr>
      </p:sp>
      <p:sp>
        <p:nvSpPr>
          <p:cNvPr name="Freeform 3" id="3"/>
          <p:cNvSpPr/>
          <p:nvPr/>
        </p:nvSpPr>
        <p:spPr>
          <a:xfrm flipH="false" flipV="false" rot="0">
            <a:off x="4046431" y="211657"/>
            <a:ext cx="1104828" cy="605385"/>
          </a:xfrm>
          <a:custGeom>
            <a:avLst/>
            <a:gdLst/>
            <a:ahLst/>
            <a:cxnLst/>
            <a:rect r="r" b="b" t="t" l="l"/>
            <a:pathLst>
              <a:path h="605385" w="1104828">
                <a:moveTo>
                  <a:pt x="0" y="0"/>
                </a:moveTo>
                <a:lnTo>
                  <a:pt x="1104828" y="0"/>
                </a:lnTo>
                <a:lnTo>
                  <a:pt x="1104828" y="605386"/>
                </a:lnTo>
                <a:lnTo>
                  <a:pt x="0" y="605386"/>
                </a:lnTo>
                <a:lnTo>
                  <a:pt x="0" y="0"/>
                </a:lnTo>
                <a:close/>
              </a:path>
            </a:pathLst>
          </a:custGeom>
          <a:blipFill>
            <a:blip r:embed="rId3"/>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42308" y="3915171"/>
            <a:ext cx="4188739" cy="1466059"/>
          </a:xfrm>
          <a:prstGeom prst="rect">
            <a:avLst/>
          </a:prstGeom>
        </p:spPr>
      </p:pic>
      <p:sp>
        <p:nvSpPr>
          <p:cNvPr name="TextBox 5" id="5"/>
          <p:cNvSpPr txBox="true"/>
          <p:nvPr/>
        </p:nvSpPr>
        <p:spPr>
          <a:xfrm rot="0">
            <a:off x="541195" y="1209497"/>
            <a:ext cx="8061610" cy="953017"/>
          </a:xfrm>
          <a:prstGeom prst="rect">
            <a:avLst/>
          </a:prstGeom>
        </p:spPr>
        <p:txBody>
          <a:bodyPr anchor="t" rtlCol="false" tIns="0" lIns="0" bIns="0" rIns="0">
            <a:spAutoFit/>
          </a:bodyPr>
          <a:lstStyle/>
          <a:p>
            <a:pPr algn="l">
              <a:lnSpc>
                <a:spcPts val="2596"/>
              </a:lnSpc>
              <a:spcBef>
                <a:spcPct val="0"/>
              </a:spcBef>
            </a:pPr>
            <a:r>
              <a:rPr lang="en-US" sz="1854" spc="7">
                <a:solidFill>
                  <a:srgbClr val="202124"/>
                </a:solidFill>
                <a:latin typeface="Open Sans SemiCondensed"/>
                <a:ea typeface="Open Sans SemiCondensed"/>
                <a:cs typeface="Open Sans SemiCondensed"/>
                <a:sym typeface="Open Sans SemiCondensed"/>
              </a:rPr>
              <a:t>A community that connects developers and technologists to learn, share, and collaborate. GDGs are focused on Google's technology. GDGs can be formal or informal, and can include events like code sprints, hackathons, and tech talks.</a:t>
            </a:r>
          </a:p>
        </p:txBody>
      </p:sp>
      <p:sp>
        <p:nvSpPr>
          <p:cNvPr name="TextBox 6" id="6"/>
          <p:cNvSpPr txBox="true"/>
          <p:nvPr/>
        </p:nvSpPr>
        <p:spPr>
          <a:xfrm rot="0">
            <a:off x="541195" y="2543175"/>
            <a:ext cx="4844665" cy="1276867"/>
          </a:xfrm>
          <a:prstGeom prst="rect">
            <a:avLst/>
          </a:prstGeom>
        </p:spPr>
        <p:txBody>
          <a:bodyPr anchor="t" rtlCol="false" tIns="0" lIns="0" bIns="0" rIns="0">
            <a:spAutoFit/>
          </a:bodyPr>
          <a:lstStyle/>
          <a:p>
            <a:pPr algn="l">
              <a:lnSpc>
                <a:spcPts val="2596"/>
              </a:lnSpc>
              <a:spcBef>
                <a:spcPct val="0"/>
              </a:spcBef>
            </a:pPr>
            <a:r>
              <a:rPr lang="en-US" sz="1854" spc="7">
                <a:solidFill>
                  <a:srgbClr val="202124"/>
                </a:solidFill>
                <a:latin typeface="Open Sans SemiCondensed"/>
                <a:ea typeface="Open Sans SemiCondensed"/>
                <a:cs typeface="Open Sans SemiCondensed"/>
                <a:sym typeface="Open Sans SemiCondensed"/>
              </a:rPr>
              <a:t>GDGs on Campus are for aspiring developers in universities and colleges, and help them gain experience and build a foundation for a tech career.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BCAF9"/>
        </a:solidFill>
      </p:bgPr>
    </p:bg>
    <p:spTree>
      <p:nvGrpSpPr>
        <p:cNvPr id="1" name=""/>
        <p:cNvGrpSpPr/>
        <p:nvPr/>
      </p:nvGrpSpPr>
      <p:grpSpPr>
        <a:xfrm>
          <a:off x="0" y="0"/>
          <a:ext cx="0" cy="0"/>
          <a:chOff x="0" y="0"/>
          <a:chExt cx="0" cy="0"/>
        </a:xfrm>
      </p:grpSpPr>
      <p:sp>
        <p:nvSpPr>
          <p:cNvPr name="Freeform 2" id="2"/>
          <p:cNvSpPr/>
          <p:nvPr/>
        </p:nvSpPr>
        <p:spPr>
          <a:xfrm flipH="false" flipV="false" rot="0">
            <a:off x="-310110" y="4286957"/>
            <a:ext cx="9764221" cy="1118447"/>
          </a:xfrm>
          <a:custGeom>
            <a:avLst/>
            <a:gdLst/>
            <a:ahLst/>
            <a:cxnLst/>
            <a:rect r="r" b="b" t="t" l="l"/>
            <a:pathLst>
              <a:path h="1118447" w="9764221">
                <a:moveTo>
                  <a:pt x="0" y="0"/>
                </a:moveTo>
                <a:lnTo>
                  <a:pt x="9764220" y="0"/>
                </a:lnTo>
                <a:lnTo>
                  <a:pt x="9764220" y="1118448"/>
                </a:lnTo>
                <a:lnTo>
                  <a:pt x="0" y="111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977" y="3852895"/>
            <a:ext cx="9255954" cy="553159"/>
            <a:chOff x="0" y="0"/>
            <a:chExt cx="4875564" cy="291376"/>
          </a:xfrm>
        </p:grpSpPr>
        <p:sp>
          <p:nvSpPr>
            <p:cNvPr name="Freeform 4" id="4"/>
            <p:cNvSpPr/>
            <p:nvPr/>
          </p:nvSpPr>
          <p:spPr>
            <a:xfrm flipH="false" flipV="false" rot="0">
              <a:off x="0" y="0"/>
              <a:ext cx="4875564" cy="291376"/>
            </a:xfrm>
            <a:custGeom>
              <a:avLst/>
              <a:gdLst/>
              <a:ahLst/>
              <a:cxnLst/>
              <a:rect r="r" b="b" t="t" l="l"/>
              <a:pathLst>
                <a:path h="291376" w="4875564">
                  <a:moveTo>
                    <a:pt x="0" y="0"/>
                  </a:moveTo>
                  <a:lnTo>
                    <a:pt x="4875564" y="0"/>
                  </a:lnTo>
                  <a:lnTo>
                    <a:pt x="4875564" y="291376"/>
                  </a:lnTo>
                  <a:lnTo>
                    <a:pt x="0" y="291376"/>
                  </a:lnTo>
                  <a:close/>
                </a:path>
              </a:pathLst>
            </a:custGeom>
            <a:solidFill>
              <a:srgbClr val="EAECF6"/>
            </a:solidFill>
          </p:spPr>
        </p:sp>
        <p:sp>
          <p:nvSpPr>
            <p:cNvPr name="TextBox 5" id="5"/>
            <p:cNvSpPr txBox="true"/>
            <p:nvPr/>
          </p:nvSpPr>
          <p:spPr>
            <a:xfrm>
              <a:off x="0" y="-38100"/>
              <a:ext cx="4875564" cy="329476"/>
            </a:xfrm>
            <a:prstGeom prst="rect">
              <a:avLst/>
            </a:prstGeom>
          </p:spPr>
          <p:txBody>
            <a:bodyPr anchor="ctr" rtlCol="false" tIns="25400" lIns="25400" bIns="25400" rIns="25400"/>
            <a:lstStyle/>
            <a:p>
              <a:pPr algn="ctr">
                <a:lnSpc>
                  <a:spcPts val="1679"/>
                </a:lnSpc>
              </a:pPr>
            </a:p>
          </p:txBody>
        </p:sp>
      </p:grpSp>
      <p:sp>
        <p:nvSpPr>
          <p:cNvPr name="Freeform 6" id="6"/>
          <p:cNvSpPr/>
          <p:nvPr/>
        </p:nvSpPr>
        <p:spPr>
          <a:xfrm flipH="false" flipV="false" rot="0">
            <a:off x="7898001" y="1458983"/>
            <a:ext cx="1463299" cy="633209"/>
          </a:xfrm>
          <a:custGeom>
            <a:avLst/>
            <a:gdLst/>
            <a:ahLst/>
            <a:cxnLst/>
            <a:rect r="r" b="b" t="t" l="l"/>
            <a:pathLst>
              <a:path h="633209" w="1463299">
                <a:moveTo>
                  <a:pt x="0" y="0"/>
                </a:moveTo>
                <a:lnTo>
                  <a:pt x="1463298" y="0"/>
                </a:lnTo>
                <a:lnTo>
                  <a:pt x="1463298"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7997" y="1458983"/>
            <a:ext cx="1463299" cy="633209"/>
          </a:xfrm>
          <a:custGeom>
            <a:avLst/>
            <a:gdLst/>
            <a:ahLst/>
            <a:cxnLst/>
            <a:rect r="r" b="b" t="t" l="l"/>
            <a:pathLst>
              <a:path h="633209" w="1463299">
                <a:moveTo>
                  <a:pt x="0" y="0"/>
                </a:moveTo>
                <a:lnTo>
                  <a:pt x="1463298" y="0"/>
                </a:lnTo>
                <a:lnTo>
                  <a:pt x="1463298"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54104" y="2894915"/>
            <a:ext cx="1463299" cy="633209"/>
          </a:xfrm>
          <a:custGeom>
            <a:avLst/>
            <a:gdLst/>
            <a:ahLst/>
            <a:cxnLst/>
            <a:rect r="r" b="b" t="t" l="l"/>
            <a:pathLst>
              <a:path h="633209" w="1463299">
                <a:moveTo>
                  <a:pt x="0" y="0"/>
                </a:moveTo>
                <a:lnTo>
                  <a:pt x="1463298" y="0"/>
                </a:lnTo>
                <a:lnTo>
                  <a:pt x="1463298"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32024" y="907971"/>
            <a:ext cx="5764905" cy="1590400"/>
          </a:xfrm>
          <a:prstGeom prst="rect">
            <a:avLst/>
          </a:prstGeom>
        </p:spPr>
        <p:txBody>
          <a:bodyPr anchor="t" rtlCol="false" tIns="0" lIns="0" bIns="0" rIns="0">
            <a:spAutoFit/>
          </a:bodyPr>
          <a:lstStyle/>
          <a:p>
            <a:pPr algn="ctr">
              <a:lnSpc>
                <a:spcPts val="6003"/>
              </a:lnSpc>
            </a:pPr>
            <a:r>
              <a:rPr lang="en-US" sz="6126">
                <a:solidFill>
                  <a:srgbClr val="FFDB00"/>
                </a:solidFill>
                <a:latin typeface="Bernoru Expanded"/>
                <a:ea typeface="Bernoru Expanded"/>
                <a:cs typeface="Bernoru Expanded"/>
                <a:sym typeface="Bernoru Expanded"/>
              </a:rPr>
              <a:t>FUN ACTIVITY</a:t>
            </a:r>
          </a:p>
        </p:txBody>
      </p:sp>
      <p:grpSp>
        <p:nvGrpSpPr>
          <p:cNvPr name="Group 10" id="10"/>
          <p:cNvGrpSpPr/>
          <p:nvPr/>
        </p:nvGrpSpPr>
        <p:grpSpPr>
          <a:xfrm rot="0">
            <a:off x="3300313" y="3211519"/>
            <a:ext cx="2652633" cy="487093"/>
            <a:chOff x="0" y="0"/>
            <a:chExt cx="2213189" cy="406400"/>
          </a:xfrm>
        </p:grpSpPr>
        <p:sp>
          <p:nvSpPr>
            <p:cNvPr name="Freeform 11" id="11"/>
            <p:cNvSpPr/>
            <p:nvPr/>
          </p:nvSpPr>
          <p:spPr>
            <a:xfrm flipH="false" flipV="false" rot="0">
              <a:off x="0" y="0"/>
              <a:ext cx="2213189" cy="406400"/>
            </a:xfrm>
            <a:custGeom>
              <a:avLst/>
              <a:gdLst/>
              <a:ahLst/>
              <a:cxnLst/>
              <a:rect r="r" b="b" t="t" l="l"/>
              <a:pathLst>
                <a:path h="406400" w="2213189">
                  <a:moveTo>
                    <a:pt x="2009989" y="0"/>
                  </a:moveTo>
                  <a:cubicBezTo>
                    <a:pt x="2122213" y="0"/>
                    <a:pt x="2213189" y="90976"/>
                    <a:pt x="2213189" y="203200"/>
                  </a:cubicBezTo>
                  <a:cubicBezTo>
                    <a:pt x="2213189" y="315424"/>
                    <a:pt x="2122213" y="406400"/>
                    <a:pt x="2009989" y="406400"/>
                  </a:cubicBezTo>
                  <a:lnTo>
                    <a:pt x="203200" y="406400"/>
                  </a:lnTo>
                  <a:cubicBezTo>
                    <a:pt x="90976" y="406400"/>
                    <a:pt x="0" y="315424"/>
                    <a:pt x="0" y="203200"/>
                  </a:cubicBezTo>
                  <a:cubicBezTo>
                    <a:pt x="0" y="90976"/>
                    <a:pt x="90976" y="0"/>
                    <a:pt x="203200" y="0"/>
                  </a:cubicBezTo>
                  <a:close/>
                </a:path>
              </a:pathLst>
            </a:custGeom>
            <a:solidFill>
              <a:srgbClr val="F70F18"/>
            </a:solidFill>
          </p:spPr>
        </p:sp>
        <p:sp>
          <p:nvSpPr>
            <p:cNvPr name="TextBox 12" id="12"/>
            <p:cNvSpPr txBox="true"/>
            <p:nvPr/>
          </p:nvSpPr>
          <p:spPr>
            <a:xfrm>
              <a:off x="0" y="-28575"/>
              <a:ext cx="2213189" cy="434975"/>
            </a:xfrm>
            <a:prstGeom prst="rect">
              <a:avLst/>
            </a:prstGeom>
          </p:spPr>
          <p:txBody>
            <a:bodyPr anchor="ctr" rtlCol="false" tIns="25400" lIns="25400" bIns="25400" rIns="25400"/>
            <a:lstStyle/>
            <a:p>
              <a:pPr algn="ctr">
                <a:lnSpc>
                  <a:spcPts val="1679"/>
                </a:lnSpc>
              </a:pPr>
              <a:r>
                <a:rPr lang="en-US" sz="1199">
                  <a:solidFill>
                    <a:srgbClr val="FFDB01"/>
                  </a:solidFill>
                  <a:latin typeface="Bernoru Expanded"/>
                  <a:ea typeface="Bernoru Expanded"/>
                  <a:cs typeface="Bernoru Expanded"/>
                  <a:sym typeface="Bernoru Expanded"/>
                </a:rPr>
                <a:t>LET’S PLAY!</a:t>
              </a:r>
            </a:p>
          </p:txBody>
        </p:sp>
      </p:grpSp>
      <p:sp>
        <p:nvSpPr>
          <p:cNvPr name="Freeform 13" id="13"/>
          <p:cNvSpPr/>
          <p:nvPr/>
        </p:nvSpPr>
        <p:spPr>
          <a:xfrm flipH="false" flipV="false" rot="0">
            <a:off x="870389" y="2781376"/>
            <a:ext cx="1463299" cy="633209"/>
          </a:xfrm>
          <a:custGeom>
            <a:avLst/>
            <a:gdLst/>
            <a:ahLst/>
            <a:cxnLst/>
            <a:rect r="r" b="b" t="t" l="l"/>
            <a:pathLst>
              <a:path h="633209" w="1463299">
                <a:moveTo>
                  <a:pt x="0" y="0"/>
                </a:moveTo>
                <a:lnTo>
                  <a:pt x="1463299" y="0"/>
                </a:lnTo>
                <a:lnTo>
                  <a:pt x="1463299"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28677" y="169987"/>
            <a:ext cx="1463299" cy="633209"/>
          </a:xfrm>
          <a:custGeom>
            <a:avLst/>
            <a:gdLst/>
            <a:ahLst/>
            <a:cxnLst/>
            <a:rect r="r" b="b" t="t" l="l"/>
            <a:pathLst>
              <a:path h="633209" w="1463299">
                <a:moveTo>
                  <a:pt x="0" y="0"/>
                </a:moveTo>
                <a:lnTo>
                  <a:pt x="1463299" y="0"/>
                </a:lnTo>
                <a:lnTo>
                  <a:pt x="1463299"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5561751" y="169987"/>
            <a:ext cx="1463299" cy="633209"/>
          </a:xfrm>
          <a:custGeom>
            <a:avLst/>
            <a:gdLst/>
            <a:ahLst/>
            <a:cxnLst/>
            <a:rect r="r" b="b" t="t" l="l"/>
            <a:pathLst>
              <a:path h="633209" w="1463299">
                <a:moveTo>
                  <a:pt x="0" y="0"/>
                </a:moveTo>
                <a:lnTo>
                  <a:pt x="1463299" y="0"/>
                </a:lnTo>
                <a:lnTo>
                  <a:pt x="1463299" y="633209"/>
                </a:lnTo>
                <a:lnTo>
                  <a:pt x="0" y="63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268715">
            <a:off x="5593332" y="2236615"/>
            <a:ext cx="2764538" cy="1183658"/>
          </a:xfrm>
          <a:prstGeom prst="rect">
            <a:avLst/>
          </a:prstGeom>
        </p:spPr>
        <p:txBody>
          <a:bodyPr anchor="t" rtlCol="false" tIns="0" lIns="0" bIns="0" rIns="0">
            <a:spAutoFit/>
          </a:bodyPr>
          <a:lstStyle/>
          <a:p>
            <a:pPr algn="ctr">
              <a:lnSpc>
                <a:spcPts val="9648"/>
              </a:lnSpc>
            </a:pPr>
            <a:r>
              <a:rPr lang="en-US" sz="6892">
                <a:solidFill>
                  <a:srgbClr val="FFDB01"/>
                </a:solidFill>
                <a:latin typeface="Moontime"/>
                <a:ea typeface="Moontime"/>
                <a:cs typeface="Moontime"/>
                <a:sym typeface="Moontime"/>
              </a:rPr>
              <a:t>Time!!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stretch>
              <a:fillRect l="0" t="0" r="0" b="0"/>
            </a:stretch>
          </a:blipFill>
        </p:spPr>
      </p:sp>
      <p:sp>
        <p:nvSpPr>
          <p:cNvPr name="TextBox 3" id="3"/>
          <p:cNvSpPr txBox="true"/>
          <p:nvPr/>
        </p:nvSpPr>
        <p:spPr>
          <a:xfrm rot="0">
            <a:off x="477679" y="1856508"/>
            <a:ext cx="6600247" cy="1351035"/>
          </a:xfrm>
          <a:prstGeom prst="rect">
            <a:avLst/>
          </a:prstGeom>
        </p:spPr>
        <p:txBody>
          <a:bodyPr anchor="t" rtlCol="false" tIns="0" lIns="0" bIns="0" rIns="0">
            <a:spAutoFit/>
          </a:bodyPr>
          <a:lstStyle/>
          <a:p>
            <a:pPr algn="l">
              <a:lnSpc>
                <a:spcPts val="3587"/>
              </a:lnSpc>
              <a:spcBef>
                <a:spcPct val="0"/>
              </a:spcBef>
            </a:pPr>
            <a:r>
              <a:rPr lang="en-US" b="true" sz="2989" spc="17">
                <a:solidFill>
                  <a:srgbClr val="000000"/>
                </a:solidFill>
                <a:latin typeface="Nunito Bold"/>
                <a:ea typeface="Nunito Bold"/>
                <a:cs typeface="Nunito Bold"/>
                <a:sym typeface="Nunito Bold"/>
              </a:rPr>
              <a:t>W</a:t>
            </a:r>
            <a:r>
              <a:rPr lang="en-US" b="true" sz="2989" spc="17">
                <a:solidFill>
                  <a:srgbClr val="000000"/>
                </a:solidFill>
                <a:latin typeface="Nunito Bold"/>
                <a:ea typeface="Nunito Bold"/>
                <a:cs typeface="Nunito Bold"/>
                <a:sym typeface="Nunito Bold"/>
              </a:rPr>
              <a:t>elcome to a club </a:t>
            </a:r>
          </a:p>
          <a:p>
            <a:pPr algn="l">
              <a:lnSpc>
                <a:spcPts val="3587"/>
              </a:lnSpc>
              <a:spcBef>
                <a:spcPct val="0"/>
              </a:spcBef>
            </a:pPr>
            <a:r>
              <a:rPr lang="en-US" b="true" sz="2989" spc="17">
                <a:solidFill>
                  <a:srgbClr val="000000"/>
                </a:solidFill>
                <a:latin typeface="Nunito Bold"/>
                <a:ea typeface="Nunito Bold"/>
                <a:cs typeface="Nunito Bold"/>
                <a:sym typeface="Nunito Bold"/>
              </a:rPr>
              <a:t>where we ain't gonna judge a fish </a:t>
            </a:r>
          </a:p>
          <a:p>
            <a:pPr algn="l">
              <a:lnSpc>
                <a:spcPts val="3587"/>
              </a:lnSpc>
              <a:spcBef>
                <a:spcPct val="0"/>
              </a:spcBef>
            </a:pPr>
            <a:r>
              <a:rPr lang="en-US" b="true" sz="2989" spc="17">
                <a:solidFill>
                  <a:srgbClr val="000000"/>
                </a:solidFill>
                <a:latin typeface="Nunito Bold"/>
                <a:ea typeface="Nunito Bold"/>
                <a:cs typeface="Nunito Bold"/>
                <a:sym typeface="Nunito Bold"/>
              </a:rPr>
              <a:t>by its capability to climb a tree</a:t>
            </a:r>
          </a:p>
        </p:txBody>
      </p:sp>
      <p:sp>
        <p:nvSpPr>
          <p:cNvPr name="Freeform 4" id="4"/>
          <p:cNvSpPr/>
          <p:nvPr/>
        </p:nvSpPr>
        <p:spPr>
          <a:xfrm flipH="false" flipV="false" rot="0">
            <a:off x="477679" y="900310"/>
            <a:ext cx="3690334" cy="594249"/>
          </a:xfrm>
          <a:custGeom>
            <a:avLst/>
            <a:gdLst/>
            <a:ahLst/>
            <a:cxnLst/>
            <a:rect r="r" b="b" t="t" l="l"/>
            <a:pathLst>
              <a:path h="594249" w="3690334">
                <a:moveTo>
                  <a:pt x="0" y="0"/>
                </a:moveTo>
                <a:lnTo>
                  <a:pt x="3690334" y="0"/>
                </a:lnTo>
                <a:lnTo>
                  <a:pt x="3690334" y="594248"/>
                </a:lnTo>
                <a:lnTo>
                  <a:pt x="0" y="594248"/>
                </a:lnTo>
                <a:lnTo>
                  <a:pt x="0" y="0"/>
                </a:lnTo>
                <a:close/>
              </a:path>
            </a:pathLst>
          </a:custGeom>
          <a:blipFill>
            <a:blip r:embed="rId3"/>
            <a:stretch>
              <a:fillRect l="0" t="0" r="0" b="0"/>
            </a:stretch>
          </a:blipFill>
        </p:spPr>
      </p:sp>
      <p:sp>
        <p:nvSpPr>
          <p:cNvPr name="TextBox 5" id="5"/>
          <p:cNvSpPr txBox="true"/>
          <p:nvPr/>
        </p:nvSpPr>
        <p:spPr>
          <a:xfrm rot="0">
            <a:off x="477679" y="3436143"/>
            <a:ext cx="6474470" cy="200025"/>
          </a:xfrm>
          <a:prstGeom prst="rect">
            <a:avLst/>
          </a:prstGeom>
        </p:spPr>
        <p:txBody>
          <a:bodyPr anchor="t" rtlCol="false" tIns="0" lIns="0" bIns="0" rIns="0">
            <a:spAutoFit/>
          </a:bodyPr>
          <a:lstStyle/>
          <a:p>
            <a:pPr algn="l">
              <a:lnSpc>
                <a:spcPts val="1644"/>
              </a:lnSpc>
              <a:spcBef>
                <a:spcPct val="0"/>
              </a:spcBef>
            </a:pPr>
            <a:r>
              <a:rPr lang="en-US" b="true" sz="1370" spc="8">
                <a:solidFill>
                  <a:srgbClr val="000000"/>
                </a:solidFill>
                <a:latin typeface="Open Sans Bold"/>
                <a:ea typeface="Open Sans Bold"/>
                <a:cs typeface="Open Sans Bold"/>
                <a:sym typeface="Open Sans Bold"/>
              </a:rPr>
              <a:t>just judge you by the ability to solve coding problems to a certain degree..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stretch>
              <a:fillRect l="0" t="0" r="0" b="0"/>
            </a:stretch>
          </a:blipFill>
        </p:spPr>
      </p:sp>
      <p:sp>
        <p:nvSpPr>
          <p:cNvPr name="TextBox 3" id="3"/>
          <p:cNvSpPr txBox="true"/>
          <p:nvPr/>
        </p:nvSpPr>
        <p:spPr>
          <a:xfrm rot="0">
            <a:off x="516122" y="2370028"/>
            <a:ext cx="6482937" cy="771525"/>
          </a:xfrm>
          <a:prstGeom prst="rect">
            <a:avLst/>
          </a:prstGeom>
        </p:spPr>
        <p:txBody>
          <a:bodyPr anchor="t" rtlCol="false" tIns="0" lIns="0" bIns="0" rIns="0">
            <a:spAutoFit/>
          </a:bodyPr>
          <a:lstStyle/>
          <a:p>
            <a:pPr algn="just">
              <a:lnSpc>
                <a:spcPts val="6037"/>
              </a:lnSpc>
            </a:pPr>
            <a:r>
              <a:rPr lang="en-US" b="true" sz="5031" spc="-30">
                <a:solidFill>
                  <a:srgbClr val="000000"/>
                </a:solidFill>
                <a:latin typeface="Open Sans Bold"/>
                <a:ea typeface="Open Sans Bold"/>
                <a:cs typeface="Open Sans Bold"/>
                <a:sym typeface="Open Sans Bold"/>
              </a:rPr>
              <a:t>Upcoming </a:t>
            </a:r>
            <a:r>
              <a:rPr lang="en-US" b="true" sz="5031" spc="-30">
                <a:solidFill>
                  <a:srgbClr val="31A853"/>
                </a:solidFill>
                <a:latin typeface="Open Sans Bold"/>
                <a:ea typeface="Open Sans Bold"/>
                <a:cs typeface="Open Sans Bold"/>
                <a:sym typeface="Open Sans Bold"/>
              </a:rPr>
              <a:t>Events?</a:t>
            </a:r>
          </a:p>
        </p:txBody>
      </p:sp>
      <p:sp>
        <p:nvSpPr>
          <p:cNvPr name="Freeform 4" id="4"/>
          <p:cNvSpPr/>
          <p:nvPr/>
        </p:nvSpPr>
        <p:spPr>
          <a:xfrm flipH="false" flipV="false" rot="0">
            <a:off x="516122" y="1018345"/>
            <a:ext cx="4791189" cy="771518"/>
          </a:xfrm>
          <a:custGeom>
            <a:avLst/>
            <a:gdLst/>
            <a:ahLst/>
            <a:cxnLst/>
            <a:rect r="r" b="b" t="t" l="l"/>
            <a:pathLst>
              <a:path h="771518" w="4791189">
                <a:moveTo>
                  <a:pt x="0" y="0"/>
                </a:moveTo>
                <a:lnTo>
                  <a:pt x="4791189" y="0"/>
                </a:lnTo>
                <a:lnTo>
                  <a:pt x="4791189" y="771517"/>
                </a:lnTo>
                <a:lnTo>
                  <a:pt x="0" y="771517"/>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stretch>
              <a:fillRect l="0" t="0" r="0" b="0"/>
            </a:stretch>
          </a:blipFill>
        </p:spPr>
      </p:sp>
      <p:sp>
        <p:nvSpPr>
          <p:cNvPr name="TextBox 3" id="3"/>
          <p:cNvSpPr txBox="true"/>
          <p:nvPr/>
        </p:nvSpPr>
        <p:spPr>
          <a:xfrm rot="0">
            <a:off x="438555" y="1987011"/>
            <a:ext cx="6087730" cy="954701"/>
          </a:xfrm>
          <a:prstGeom prst="rect">
            <a:avLst/>
          </a:prstGeom>
        </p:spPr>
        <p:txBody>
          <a:bodyPr anchor="t" rtlCol="false" tIns="0" lIns="0" bIns="0" rIns="0">
            <a:spAutoFit/>
          </a:bodyPr>
          <a:lstStyle/>
          <a:p>
            <a:pPr algn="l">
              <a:lnSpc>
                <a:spcPts val="5257"/>
              </a:lnSpc>
            </a:pPr>
            <a:r>
              <a:rPr lang="en-US" b="true" sz="3810">
                <a:solidFill>
                  <a:srgbClr val="4285F4"/>
                </a:solidFill>
                <a:latin typeface="Arimo Bold"/>
                <a:ea typeface="Arimo Bold"/>
                <a:cs typeface="Arimo Bold"/>
                <a:sym typeface="Arimo Bold"/>
              </a:rPr>
              <a:t>Solution Challenge 2025</a:t>
            </a:r>
          </a:p>
          <a:p>
            <a:pPr algn="l">
              <a:lnSpc>
                <a:spcPts val="2103"/>
              </a:lnSpc>
            </a:pPr>
            <a:r>
              <a:rPr lang="en-US" b="true" sz="1524">
                <a:solidFill>
                  <a:srgbClr val="434343"/>
                </a:solidFill>
                <a:latin typeface="Arimo Bold"/>
                <a:ea typeface="Arimo Bold"/>
                <a:cs typeface="Arimo Bold"/>
                <a:sym typeface="Arimo Bold"/>
              </a:rPr>
              <a:t>AI for a Better Tomorrow</a:t>
            </a:r>
          </a:p>
        </p:txBody>
      </p:sp>
      <p:sp>
        <p:nvSpPr>
          <p:cNvPr name="Freeform 4" id="4"/>
          <p:cNvSpPr/>
          <p:nvPr/>
        </p:nvSpPr>
        <p:spPr>
          <a:xfrm flipH="false" flipV="false" rot="0">
            <a:off x="-57150" y="3036962"/>
            <a:ext cx="6271266" cy="1535038"/>
          </a:xfrm>
          <a:custGeom>
            <a:avLst/>
            <a:gdLst/>
            <a:ahLst/>
            <a:cxnLst/>
            <a:rect r="r" b="b" t="t" l="l"/>
            <a:pathLst>
              <a:path h="1535038" w="6271266">
                <a:moveTo>
                  <a:pt x="0" y="0"/>
                </a:moveTo>
                <a:lnTo>
                  <a:pt x="6271266" y="0"/>
                </a:lnTo>
                <a:lnTo>
                  <a:pt x="6271266" y="1535038"/>
                </a:lnTo>
                <a:lnTo>
                  <a:pt x="0" y="1535038"/>
                </a:lnTo>
                <a:lnTo>
                  <a:pt x="0" y="0"/>
                </a:lnTo>
                <a:close/>
              </a:path>
            </a:pathLst>
          </a:custGeom>
          <a:blipFill>
            <a:blip r:embed="rId3">
              <a:alphaModFix amt="58000"/>
            </a:blip>
            <a:stretch>
              <a:fillRect l="-21451" t="-326909" r="-81588" b="-39683"/>
            </a:stretch>
          </a:blipFill>
        </p:spPr>
      </p:sp>
      <p:sp>
        <p:nvSpPr>
          <p:cNvPr name="Freeform 5" id="5"/>
          <p:cNvSpPr/>
          <p:nvPr/>
        </p:nvSpPr>
        <p:spPr>
          <a:xfrm flipH="false" flipV="false" rot="0">
            <a:off x="438555" y="794601"/>
            <a:ext cx="4528456" cy="729210"/>
          </a:xfrm>
          <a:custGeom>
            <a:avLst/>
            <a:gdLst/>
            <a:ahLst/>
            <a:cxnLst/>
            <a:rect r="r" b="b" t="t" l="l"/>
            <a:pathLst>
              <a:path h="729210" w="4528456">
                <a:moveTo>
                  <a:pt x="0" y="0"/>
                </a:moveTo>
                <a:lnTo>
                  <a:pt x="4528455" y="0"/>
                </a:lnTo>
                <a:lnTo>
                  <a:pt x="4528455" y="729210"/>
                </a:lnTo>
                <a:lnTo>
                  <a:pt x="0" y="729210"/>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14350" y="2713899"/>
            <a:ext cx="8115300" cy="0"/>
          </a:xfrm>
          <a:prstGeom prst="line">
            <a:avLst/>
          </a:prstGeom>
          <a:ln cap="flat" w="47625">
            <a:solidFill>
              <a:srgbClr val="4183F7"/>
            </a:solidFill>
            <a:prstDash val="solid"/>
            <a:headEnd type="oval" len="lg" w="lg"/>
            <a:tailEnd type="oval" len="lg" w="lg"/>
          </a:ln>
        </p:spPr>
      </p:sp>
      <p:sp>
        <p:nvSpPr>
          <p:cNvPr name="Freeform 3" id="3"/>
          <p:cNvSpPr/>
          <p:nvPr/>
        </p:nvSpPr>
        <p:spPr>
          <a:xfrm flipH="false" flipV="false" rot="0">
            <a:off x="434051" y="1997234"/>
            <a:ext cx="718928" cy="601136"/>
          </a:xfrm>
          <a:custGeom>
            <a:avLst/>
            <a:gdLst/>
            <a:ahLst/>
            <a:cxnLst/>
            <a:rect r="r" b="b" t="t" l="l"/>
            <a:pathLst>
              <a:path h="601136" w="718928">
                <a:moveTo>
                  <a:pt x="0" y="0"/>
                </a:moveTo>
                <a:lnTo>
                  <a:pt x="718929" y="0"/>
                </a:lnTo>
                <a:lnTo>
                  <a:pt x="718929" y="601136"/>
                </a:lnTo>
                <a:lnTo>
                  <a:pt x="0" y="601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49302" y="3031963"/>
            <a:ext cx="41151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Jan</a:t>
            </a:r>
          </a:p>
        </p:txBody>
      </p:sp>
      <p:sp>
        <p:nvSpPr>
          <p:cNvPr name="TextBox 5" id="5"/>
          <p:cNvSpPr txBox="true"/>
          <p:nvPr/>
        </p:nvSpPr>
        <p:spPr>
          <a:xfrm rot="0">
            <a:off x="1926182" y="3031963"/>
            <a:ext cx="41151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Feb</a:t>
            </a:r>
          </a:p>
        </p:txBody>
      </p:sp>
      <p:sp>
        <p:nvSpPr>
          <p:cNvPr name="TextBox 6" id="6"/>
          <p:cNvSpPr txBox="true"/>
          <p:nvPr/>
        </p:nvSpPr>
        <p:spPr>
          <a:xfrm rot="0">
            <a:off x="2844414" y="3031963"/>
            <a:ext cx="68580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March</a:t>
            </a:r>
          </a:p>
        </p:txBody>
      </p:sp>
      <p:sp>
        <p:nvSpPr>
          <p:cNvPr name="TextBox 7" id="7"/>
          <p:cNvSpPr txBox="true"/>
          <p:nvPr/>
        </p:nvSpPr>
        <p:spPr>
          <a:xfrm rot="0">
            <a:off x="4082664" y="3031963"/>
            <a:ext cx="68580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April</a:t>
            </a:r>
          </a:p>
        </p:txBody>
      </p:sp>
      <p:sp>
        <p:nvSpPr>
          <p:cNvPr name="TextBox 8" id="8"/>
          <p:cNvSpPr txBox="true"/>
          <p:nvPr/>
        </p:nvSpPr>
        <p:spPr>
          <a:xfrm rot="0">
            <a:off x="5275187" y="3031963"/>
            <a:ext cx="41151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May</a:t>
            </a:r>
          </a:p>
        </p:txBody>
      </p:sp>
      <p:sp>
        <p:nvSpPr>
          <p:cNvPr name="TextBox 9" id="9"/>
          <p:cNvSpPr txBox="true"/>
          <p:nvPr/>
        </p:nvSpPr>
        <p:spPr>
          <a:xfrm rot="0">
            <a:off x="6170574" y="3031963"/>
            <a:ext cx="548655"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June</a:t>
            </a:r>
          </a:p>
        </p:txBody>
      </p:sp>
      <p:sp>
        <p:nvSpPr>
          <p:cNvPr name="TextBox 10" id="10"/>
          <p:cNvSpPr txBox="true"/>
          <p:nvPr/>
        </p:nvSpPr>
        <p:spPr>
          <a:xfrm rot="0">
            <a:off x="7271679" y="3031963"/>
            <a:ext cx="823020" cy="251460"/>
          </a:xfrm>
          <a:prstGeom prst="rect">
            <a:avLst/>
          </a:prstGeom>
        </p:spPr>
        <p:txBody>
          <a:bodyPr anchor="t" rtlCol="false" tIns="0" lIns="0" bIns="0" rIns="0">
            <a:spAutoFit/>
          </a:bodyPr>
          <a:lstStyle/>
          <a:p>
            <a:pPr algn="ctr">
              <a:lnSpc>
                <a:spcPts val="1980"/>
              </a:lnSpc>
              <a:spcBef>
                <a:spcPct val="0"/>
              </a:spcBef>
            </a:pPr>
            <a:r>
              <a:rPr lang="en-US" sz="1800">
                <a:solidFill>
                  <a:srgbClr val="636C73"/>
                </a:solidFill>
                <a:latin typeface="JetBrains Mono"/>
                <a:ea typeface="JetBrains Mono"/>
                <a:cs typeface="JetBrains Mono"/>
                <a:sym typeface="JetBrains Mono"/>
              </a:rPr>
              <a:t>July..</a:t>
            </a:r>
          </a:p>
        </p:txBody>
      </p:sp>
      <p:sp>
        <p:nvSpPr>
          <p:cNvPr name="Freeform 11" id="11"/>
          <p:cNvSpPr/>
          <p:nvPr/>
        </p:nvSpPr>
        <p:spPr>
          <a:xfrm flipH="false" flipV="false" rot="0">
            <a:off x="191892" y="514350"/>
            <a:ext cx="8760216" cy="2403313"/>
          </a:xfrm>
          <a:custGeom>
            <a:avLst/>
            <a:gdLst/>
            <a:ahLst/>
            <a:cxnLst/>
            <a:rect r="r" b="b" t="t" l="l"/>
            <a:pathLst>
              <a:path h="2403313" w="8760216">
                <a:moveTo>
                  <a:pt x="0" y="0"/>
                </a:moveTo>
                <a:lnTo>
                  <a:pt x="8760216" y="0"/>
                </a:lnTo>
                <a:lnTo>
                  <a:pt x="8760216" y="2403313"/>
                </a:lnTo>
                <a:lnTo>
                  <a:pt x="0" y="2403313"/>
                </a:lnTo>
                <a:lnTo>
                  <a:pt x="0" y="0"/>
                </a:lnTo>
                <a:close/>
              </a:path>
            </a:pathLst>
          </a:custGeom>
          <a:blipFill>
            <a:blip r:embed="rId4"/>
            <a:stretch>
              <a:fillRect l="-194" t="0" r="-1187" b="-107469"/>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096" y="1300204"/>
            <a:ext cx="8899807" cy="3757571"/>
          </a:xfrm>
          <a:custGeom>
            <a:avLst/>
            <a:gdLst/>
            <a:ahLst/>
            <a:cxnLst/>
            <a:rect r="r" b="b" t="t" l="l"/>
            <a:pathLst>
              <a:path h="3757571" w="8899807">
                <a:moveTo>
                  <a:pt x="0" y="0"/>
                </a:moveTo>
                <a:lnTo>
                  <a:pt x="8899808" y="0"/>
                </a:lnTo>
                <a:lnTo>
                  <a:pt x="8899808" y="3757571"/>
                </a:lnTo>
                <a:lnTo>
                  <a:pt x="0" y="3757571"/>
                </a:lnTo>
                <a:lnTo>
                  <a:pt x="0" y="0"/>
                </a:lnTo>
                <a:close/>
              </a:path>
            </a:pathLst>
          </a:custGeom>
          <a:blipFill>
            <a:blip r:embed="rId2"/>
            <a:stretch>
              <a:fillRect l="-299" t="-7696" r="-299" b="-25531"/>
            </a:stretch>
          </a:blipFill>
        </p:spPr>
      </p:sp>
      <p:sp>
        <p:nvSpPr>
          <p:cNvPr name="Freeform 3" id="3"/>
          <p:cNvSpPr/>
          <p:nvPr/>
        </p:nvSpPr>
        <p:spPr>
          <a:xfrm flipH="false" flipV="false" rot="0">
            <a:off x="2541347" y="514350"/>
            <a:ext cx="4061307" cy="653986"/>
          </a:xfrm>
          <a:custGeom>
            <a:avLst/>
            <a:gdLst/>
            <a:ahLst/>
            <a:cxnLst/>
            <a:rect r="r" b="b" t="t" l="l"/>
            <a:pathLst>
              <a:path h="653986" w="4061307">
                <a:moveTo>
                  <a:pt x="0" y="0"/>
                </a:moveTo>
                <a:lnTo>
                  <a:pt x="4061306" y="0"/>
                </a:lnTo>
                <a:lnTo>
                  <a:pt x="4061306" y="653986"/>
                </a:lnTo>
                <a:lnTo>
                  <a:pt x="0" y="653986"/>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stretch>
              <a:fillRect l="-6675" t="0" r="-6675" b="0"/>
            </a:stretch>
          </a:blipFill>
        </p:spPr>
      </p:sp>
      <p:sp>
        <p:nvSpPr>
          <p:cNvPr name="Freeform 3" id="3"/>
          <p:cNvSpPr/>
          <p:nvPr/>
        </p:nvSpPr>
        <p:spPr>
          <a:xfrm flipH="false" flipV="false" rot="0">
            <a:off x="2726833" y="217226"/>
            <a:ext cx="3690334" cy="594249"/>
          </a:xfrm>
          <a:custGeom>
            <a:avLst/>
            <a:gdLst/>
            <a:ahLst/>
            <a:cxnLst/>
            <a:rect r="r" b="b" t="t" l="l"/>
            <a:pathLst>
              <a:path h="594249" w="3690334">
                <a:moveTo>
                  <a:pt x="0" y="0"/>
                </a:moveTo>
                <a:lnTo>
                  <a:pt x="3690334" y="0"/>
                </a:lnTo>
                <a:lnTo>
                  <a:pt x="3690334" y="594248"/>
                </a:lnTo>
                <a:lnTo>
                  <a:pt x="0" y="594248"/>
                </a:lnTo>
                <a:lnTo>
                  <a:pt x="0" y="0"/>
                </a:lnTo>
                <a:close/>
              </a:path>
            </a:pathLst>
          </a:custGeom>
          <a:blipFill>
            <a:blip r:embed="rId3"/>
            <a:stretch>
              <a:fillRect l="0" t="0" r="0" b="0"/>
            </a:stretch>
          </a:blipFill>
        </p:spPr>
      </p:sp>
      <p:sp>
        <p:nvSpPr>
          <p:cNvPr name="TextBox 4" id="4"/>
          <p:cNvSpPr txBox="true"/>
          <p:nvPr/>
        </p:nvSpPr>
        <p:spPr>
          <a:xfrm rot="0">
            <a:off x="2653122" y="1094923"/>
            <a:ext cx="3837755" cy="563860"/>
          </a:xfrm>
          <a:prstGeom prst="rect">
            <a:avLst/>
          </a:prstGeom>
        </p:spPr>
        <p:txBody>
          <a:bodyPr anchor="t" rtlCol="false" tIns="0" lIns="0" bIns="0" rIns="0">
            <a:spAutoFit/>
          </a:bodyPr>
          <a:lstStyle/>
          <a:p>
            <a:pPr algn="l">
              <a:lnSpc>
                <a:spcPts val="4621"/>
              </a:lnSpc>
            </a:pPr>
            <a:r>
              <a:rPr lang="en-US" b="true" sz="3300" spc="19">
                <a:solidFill>
                  <a:srgbClr val="202124"/>
                </a:solidFill>
                <a:latin typeface="Open Sans Bold"/>
                <a:ea typeface="Open Sans Bold"/>
                <a:cs typeface="Open Sans Bold"/>
                <a:sym typeface="Open Sans Bold"/>
              </a:rPr>
              <a:t>Stay </a:t>
            </a:r>
            <a:r>
              <a:rPr lang="en-US" b="true" sz="3300" spc="19">
                <a:solidFill>
                  <a:srgbClr val="EA4335"/>
                </a:solidFill>
                <a:latin typeface="Open Sans Bold"/>
                <a:ea typeface="Open Sans Bold"/>
                <a:cs typeface="Open Sans Bold"/>
                <a:sym typeface="Open Sans Bold"/>
              </a:rPr>
              <a:t>connected...!</a:t>
            </a:r>
          </a:p>
        </p:txBody>
      </p:sp>
      <p:sp>
        <p:nvSpPr>
          <p:cNvPr name="Freeform 5" id="5">
            <a:extLst>
              <a:ext uri="{C183D7F6-B498-43B3-948B-1728B52AA6E4}">
                <adec:decorative xmlns:adec="http://schemas.microsoft.com/office/drawing/2017/decorative" val="1"/>
              </a:ext>
            </a:extLst>
          </p:cNvPr>
          <p:cNvSpPr/>
          <p:nvPr/>
        </p:nvSpPr>
        <p:spPr>
          <a:xfrm flipH="false" flipV="false" rot="0">
            <a:off x="3499280" y="2011208"/>
            <a:ext cx="2145439" cy="2145439"/>
          </a:xfrm>
          <a:custGeom>
            <a:avLst/>
            <a:gdLst/>
            <a:ahLst/>
            <a:cxnLst/>
            <a:rect r="r" b="b" t="t" l="l"/>
            <a:pathLst>
              <a:path h="2145439" w="2145439">
                <a:moveTo>
                  <a:pt x="0" y="0"/>
                </a:moveTo>
                <a:lnTo>
                  <a:pt x="2145440" y="0"/>
                </a:lnTo>
                <a:lnTo>
                  <a:pt x="2145440" y="2145439"/>
                </a:lnTo>
                <a:lnTo>
                  <a:pt x="0" y="2145439"/>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4335"/>
        </a:solidFill>
      </p:bgPr>
    </p:bg>
    <p:spTree>
      <p:nvGrpSpPr>
        <p:cNvPr id="1" name=""/>
        <p:cNvGrpSpPr/>
        <p:nvPr/>
      </p:nvGrpSpPr>
      <p:grpSpPr>
        <a:xfrm>
          <a:off x="0" y="0"/>
          <a:ext cx="0" cy="0"/>
          <a:chOff x="0" y="0"/>
          <a:chExt cx="0" cy="0"/>
        </a:xfrm>
      </p:grpSpPr>
      <p:grpSp>
        <p:nvGrpSpPr>
          <p:cNvPr name="Group 2" id="2"/>
          <p:cNvGrpSpPr/>
          <p:nvPr/>
        </p:nvGrpSpPr>
        <p:grpSpPr>
          <a:xfrm rot="0">
            <a:off x="-771525" y="-443761"/>
            <a:ext cx="3670967" cy="6340537"/>
            <a:chOff x="0" y="0"/>
            <a:chExt cx="1933678" cy="3339871"/>
          </a:xfrm>
        </p:grpSpPr>
        <p:sp>
          <p:nvSpPr>
            <p:cNvPr name="Freeform 3" id="3"/>
            <p:cNvSpPr/>
            <p:nvPr/>
          </p:nvSpPr>
          <p:spPr>
            <a:xfrm flipH="false" flipV="false" rot="0">
              <a:off x="0" y="0"/>
              <a:ext cx="1933678" cy="3339871"/>
            </a:xfrm>
            <a:custGeom>
              <a:avLst/>
              <a:gdLst/>
              <a:ahLst/>
              <a:cxnLst/>
              <a:rect r="r" b="b" t="t" l="l"/>
              <a:pathLst>
                <a:path h="3339871" w="1933678">
                  <a:moveTo>
                    <a:pt x="0" y="0"/>
                  </a:moveTo>
                  <a:lnTo>
                    <a:pt x="1933678" y="0"/>
                  </a:lnTo>
                  <a:lnTo>
                    <a:pt x="1933678" y="3339871"/>
                  </a:lnTo>
                  <a:lnTo>
                    <a:pt x="0" y="3339871"/>
                  </a:lnTo>
                  <a:close/>
                </a:path>
              </a:pathLst>
            </a:custGeom>
            <a:solidFill>
              <a:srgbClr val="31A853"/>
            </a:solidFill>
          </p:spPr>
        </p:sp>
        <p:sp>
          <p:nvSpPr>
            <p:cNvPr name="TextBox 4" id="4"/>
            <p:cNvSpPr txBox="true"/>
            <p:nvPr/>
          </p:nvSpPr>
          <p:spPr>
            <a:xfrm>
              <a:off x="0" y="-28575"/>
              <a:ext cx="1933678" cy="3368446"/>
            </a:xfrm>
            <a:prstGeom prst="rect">
              <a:avLst/>
            </a:prstGeom>
          </p:spPr>
          <p:txBody>
            <a:bodyPr anchor="ctr" rtlCol="false" tIns="50800" lIns="50800" bIns="50800" rIns="50800"/>
            <a:lstStyle/>
            <a:p>
              <a:pPr algn="ctr">
                <a:lnSpc>
                  <a:spcPts val="1820"/>
                </a:lnSpc>
              </a:pPr>
            </a:p>
          </p:txBody>
        </p:sp>
      </p:grpSp>
      <p:sp>
        <p:nvSpPr>
          <p:cNvPr name="Freeform 5" id="5"/>
          <p:cNvSpPr/>
          <p:nvPr/>
        </p:nvSpPr>
        <p:spPr>
          <a:xfrm flipH="false" flipV="false" rot="5530873">
            <a:off x="379463" y="-1236553"/>
            <a:ext cx="7856456" cy="9069502"/>
          </a:xfrm>
          <a:custGeom>
            <a:avLst/>
            <a:gdLst/>
            <a:ahLst/>
            <a:cxnLst/>
            <a:rect r="r" b="b" t="t" l="l"/>
            <a:pathLst>
              <a:path h="9069502" w="7856456">
                <a:moveTo>
                  <a:pt x="0" y="0"/>
                </a:moveTo>
                <a:lnTo>
                  <a:pt x="7856456" y="0"/>
                </a:lnTo>
                <a:lnTo>
                  <a:pt x="7856456" y="9069501"/>
                </a:lnTo>
                <a:lnTo>
                  <a:pt x="0" y="9069501"/>
                </a:lnTo>
                <a:lnTo>
                  <a:pt x="0" y="0"/>
                </a:lnTo>
                <a:close/>
              </a:path>
            </a:pathLst>
          </a:custGeom>
          <a:blipFill>
            <a:blip r:embed="rId2"/>
            <a:stretch>
              <a:fillRect l="0" t="0" r="0" b="0"/>
            </a:stretch>
          </a:blipFill>
        </p:spPr>
      </p:sp>
      <p:pic>
        <p:nvPicPr>
          <p:cNvPr name="Picture 6" id="6"/>
          <p:cNvPicPr>
            <a:picLocks noChangeAspect="true"/>
          </p:cNvPicPr>
          <p:nvPr>
            <a:videoFile r:link="rId4"/>
          </p:nvPr>
        </p:nvPicPr>
        <p:blipFill>
          <a:blip r:embed="rId3"/>
          <a:stretch>
            <a:fillRect/>
          </a:stretch>
        </p:blipFill>
        <p:spPr>
          <a:xfrm rot="0">
            <a:off x="982619" y="514350"/>
            <a:ext cx="7178762" cy="403490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619"/>
        </a:solidFill>
      </p:bgPr>
    </p:bg>
    <p:spTree>
      <p:nvGrpSpPr>
        <p:cNvPr id="1" name=""/>
        <p:cNvGrpSpPr/>
        <p:nvPr/>
      </p:nvGrpSpPr>
      <p:grpSpPr>
        <a:xfrm>
          <a:off x="0" y="0"/>
          <a:ext cx="0" cy="0"/>
          <a:chOff x="0" y="0"/>
          <a:chExt cx="0" cy="0"/>
        </a:xfrm>
      </p:grpSpPr>
      <p:grpSp>
        <p:nvGrpSpPr>
          <p:cNvPr name="Group 2" id="2"/>
          <p:cNvGrpSpPr/>
          <p:nvPr/>
        </p:nvGrpSpPr>
        <p:grpSpPr>
          <a:xfrm rot="0">
            <a:off x="5243734" y="-273592"/>
            <a:ext cx="4454721" cy="5417092"/>
            <a:chOff x="0" y="0"/>
            <a:chExt cx="2346520" cy="2853448"/>
          </a:xfrm>
        </p:grpSpPr>
        <p:sp>
          <p:nvSpPr>
            <p:cNvPr name="Freeform 3" id="3"/>
            <p:cNvSpPr/>
            <p:nvPr/>
          </p:nvSpPr>
          <p:spPr>
            <a:xfrm flipH="false" flipV="false" rot="0">
              <a:off x="0" y="0"/>
              <a:ext cx="2346520" cy="2853448"/>
            </a:xfrm>
            <a:custGeom>
              <a:avLst/>
              <a:gdLst/>
              <a:ahLst/>
              <a:cxnLst/>
              <a:rect r="r" b="b" t="t" l="l"/>
              <a:pathLst>
                <a:path h="2853448" w="2346520">
                  <a:moveTo>
                    <a:pt x="0" y="0"/>
                  </a:moveTo>
                  <a:lnTo>
                    <a:pt x="2346520" y="0"/>
                  </a:lnTo>
                  <a:lnTo>
                    <a:pt x="2346520" y="2853448"/>
                  </a:lnTo>
                  <a:lnTo>
                    <a:pt x="0" y="2853448"/>
                  </a:lnTo>
                  <a:close/>
                </a:path>
              </a:pathLst>
            </a:custGeom>
            <a:solidFill>
              <a:srgbClr val="4285F4"/>
            </a:solidFill>
          </p:spPr>
        </p:sp>
        <p:sp>
          <p:nvSpPr>
            <p:cNvPr name="TextBox 4" id="4"/>
            <p:cNvSpPr txBox="true"/>
            <p:nvPr/>
          </p:nvSpPr>
          <p:spPr>
            <a:xfrm>
              <a:off x="0" y="-28575"/>
              <a:ext cx="2346520" cy="2882023"/>
            </a:xfrm>
            <a:prstGeom prst="rect">
              <a:avLst/>
            </a:prstGeom>
          </p:spPr>
          <p:txBody>
            <a:bodyPr anchor="ctr" rtlCol="false" tIns="50800" lIns="50800" bIns="50800" rIns="50800"/>
            <a:lstStyle/>
            <a:p>
              <a:pPr algn="ctr">
                <a:lnSpc>
                  <a:spcPts val="1820"/>
                </a:lnSpc>
              </a:pPr>
            </a:p>
          </p:txBody>
        </p:sp>
      </p:grpSp>
      <p:sp>
        <p:nvSpPr>
          <p:cNvPr name="Freeform 5" id="5"/>
          <p:cNvSpPr/>
          <p:nvPr/>
        </p:nvSpPr>
        <p:spPr>
          <a:xfrm flipH="false" flipV="false" rot="0">
            <a:off x="5243734" y="604935"/>
            <a:ext cx="3843116" cy="3933629"/>
          </a:xfrm>
          <a:custGeom>
            <a:avLst/>
            <a:gdLst/>
            <a:ahLst/>
            <a:cxnLst/>
            <a:rect r="r" b="b" t="t" l="l"/>
            <a:pathLst>
              <a:path h="3933629" w="3843116">
                <a:moveTo>
                  <a:pt x="0" y="0"/>
                </a:moveTo>
                <a:lnTo>
                  <a:pt x="3843116" y="0"/>
                </a:lnTo>
                <a:lnTo>
                  <a:pt x="3843116" y="3933630"/>
                </a:lnTo>
                <a:lnTo>
                  <a:pt x="0" y="3933630"/>
                </a:lnTo>
                <a:lnTo>
                  <a:pt x="0" y="0"/>
                </a:lnTo>
                <a:close/>
              </a:path>
            </a:pathLst>
          </a:custGeom>
          <a:blipFill>
            <a:blip r:embed="rId2"/>
            <a:stretch>
              <a:fillRect l="0" t="0" r="-5940" b="0"/>
            </a:stretch>
          </a:blipFill>
        </p:spPr>
      </p:sp>
      <p:sp>
        <p:nvSpPr>
          <p:cNvPr name="TextBox 6" id="6"/>
          <p:cNvSpPr txBox="true"/>
          <p:nvPr/>
        </p:nvSpPr>
        <p:spPr>
          <a:xfrm rot="0">
            <a:off x="514350" y="256193"/>
            <a:ext cx="4409418" cy="4593014"/>
          </a:xfrm>
          <a:prstGeom prst="rect">
            <a:avLst/>
          </a:prstGeom>
        </p:spPr>
        <p:txBody>
          <a:bodyPr anchor="t" rtlCol="false" tIns="0" lIns="0" bIns="0" rIns="0">
            <a:spAutoFit/>
          </a:bodyPr>
          <a:lstStyle/>
          <a:p>
            <a:pPr algn="l">
              <a:lnSpc>
                <a:spcPts val="3076"/>
              </a:lnSpc>
            </a:pPr>
            <a:r>
              <a:rPr lang="en-US" sz="2197" spc="8" b="true">
                <a:solidFill>
                  <a:srgbClr val="FFFFFF"/>
                </a:solidFill>
                <a:latin typeface="JetBrains Mono Bold"/>
                <a:ea typeface="JetBrains Mono Bold"/>
                <a:cs typeface="JetBrains Mono Bold"/>
                <a:sym typeface="JetBrains Mono Bold"/>
              </a:rPr>
              <a:t>What is a Community?</a:t>
            </a:r>
          </a:p>
          <a:p>
            <a:pPr algn="l">
              <a:lnSpc>
                <a:spcPts val="1396"/>
              </a:lnSpc>
            </a:pPr>
          </a:p>
          <a:p>
            <a:pPr algn="l" marL="301760" indent="-150880" lvl="1">
              <a:lnSpc>
                <a:spcPts val="1956"/>
              </a:lnSpc>
              <a:buFont typeface="Arial"/>
              <a:buChar char="•"/>
            </a:pPr>
            <a:r>
              <a:rPr lang="en-US" sz="1397" spc="5">
                <a:solidFill>
                  <a:srgbClr val="FFFFFF"/>
                </a:solidFill>
                <a:latin typeface="JetBrains Mono"/>
                <a:ea typeface="JetBrains Mono"/>
                <a:cs typeface="JetBrains Mono"/>
                <a:sym typeface="JetBrains Mono"/>
              </a:rPr>
              <a:t>A group of like-minded individuals collaborating to share knowledge, grow, and innovate.</a:t>
            </a:r>
          </a:p>
          <a:p>
            <a:pPr algn="l">
              <a:lnSpc>
                <a:spcPts val="1536"/>
              </a:lnSpc>
            </a:pPr>
          </a:p>
          <a:p>
            <a:pPr algn="l">
              <a:lnSpc>
                <a:spcPts val="2096"/>
              </a:lnSpc>
            </a:pPr>
            <a:r>
              <a:rPr lang="en-US" b="true" sz="1497" spc="5">
                <a:solidFill>
                  <a:srgbClr val="FFFFFF"/>
                </a:solidFill>
                <a:latin typeface="JetBrains Mono Bold"/>
                <a:ea typeface="JetBrains Mono Bold"/>
                <a:cs typeface="JetBrains Mono Bold"/>
                <a:sym typeface="JetBrains Mono Bold"/>
              </a:rPr>
              <a:t>Importance of a Tech Community:</a:t>
            </a:r>
          </a:p>
          <a:p>
            <a:pPr algn="l">
              <a:lnSpc>
                <a:spcPts val="1396"/>
              </a:lnSpc>
            </a:pPr>
          </a:p>
          <a:p>
            <a:pPr algn="l" marL="301760" indent="-150880" lvl="1">
              <a:lnSpc>
                <a:spcPts val="1956"/>
              </a:lnSpc>
              <a:buFont typeface="Arial"/>
              <a:buChar char="•"/>
            </a:pPr>
            <a:r>
              <a:rPr lang="en-US" sz="1397" spc="5">
                <a:solidFill>
                  <a:srgbClr val="4183F7"/>
                </a:solidFill>
                <a:latin typeface="JetBrains Mono"/>
                <a:ea typeface="JetBrains Mono"/>
                <a:cs typeface="JetBrains Mono"/>
                <a:sym typeface="JetBrains Mono"/>
              </a:rPr>
              <a:t>Learning Together</a:t>
            </a:r>
            <a:r>
              <a:rPr lang="en-US" sz="1397" spc="5">
                <a:solidFill>
                  <a:srgbClr val="FFFFFF"/>
                </a:solidFill>
                <a:latin typeface="JetBrains Mono"/>
                <a:ea typeface="JetBrains Mono"/>
                <a:cs typeface="JetBrains Mono"/>
                <a:sym typeface="JetBrains Mono"/>
              </a:rPr>
              <a:t>: </a:t>
            </a:r>
          </a:p>
          <a:p>
            <a:pPr algn="l" marL="301760" indent="-150880" lvl="1">
              <a:lnSpc>
                <a:spcPts val="1956"/>
              </a:lnSpc>
              <a:buFont typeface="Arial"/>
              <a:buChar char="•"/>
            </a:pPr>
            <a:r>
              <a:rPr lang="en-US" sz="1397" spc="5">
                <a:solidFill>
                  <a:srgbClr val="34A853"/>
                </a:solidFill>
                <a:latin typeface="JetBrains Mono"/>
                <a:ea typeface="JetBrains Mono"/>
                <a:cs typeface="JetBrains Mono"/>
                <a:sym typeface="JetBrains Mono"/>
              </a:rPr>
              <a:t>Opportunities</a:t>
            </a:r>
            <a:r>
              <a:rPr lang="en-US" sz="1397" spc="5">
                <a:solidFill>
                  <a:srgbClr val="FFFFFF"/>
                </a:solidFill>
                <a:latin typeface="JetBrains Mono"/>
                <a:ea typeface="JetBrains Mono"/>
                <a:cs typeface="JetBrains Mono"/>
                <a:sym typeface="JetBrains Mono"/>
              </a:rPr>
              <a:t>: </a:t>
            </a:r>
          </a:p>
          <a:p>
            <a:pPr algn="l" marL="301760" indent="-150880" lvl="1">
              <a:lnSpc>
                <a:spcPts val="1956"/>
              </a:lnSpc>
              <a:buFont typeface="Arial"/>
              <a:buChar char="•"/>
            </a:pPr>
            <a:r>
              <a:rPr lang="en-US" sz="1397" spc="5">
                <a:solidFill>
                  <a:srgbClr val="F9AB00"/>
                </a:solidFill>
                <a:latin typeface="JetBrains Mono"/>
                <a:ea typeface="JetBrains Mono"/>
                <a:cs typeface="JetBrains Mono"/>
                <a:sym typeface="JetBrains Mono"/>
              </a:rPr>
              <a:t>Collaboration</a:t>
            </a:r>
            <a:r>
              <a:rPr lang="en-US" sz="1397" spc="5">
                <a:solidFill>
                  <a:srgbClr val="FFFFFF"/>
                </a:solidFill>
                <a:latin typeface="JetBrains Mono"/>
                <a:ea typeface="JetBrains Mono"/>
                <a:cs typeface="JetBrains Mono"/>
                <a:sym typeface="JetBrains Mono"/>
              </a:rPr>
              <a:t>:</a:t>
            </a:r>
          </a:p>
          <a:p>
            <a:pPr algn="l" marL="301760" indent="-150880" lvl="1">
              <a:lnSpc>
                <a:spcPts val="1956"/>
              </a:lnSpc>
              <a:buFont typeface="Arial"/>
              <a:buChar char="•"/>
            </a:pPr>
            <a:r>
              <a:rPr lang="en-US" sz="1397" spc="5">
                <a:solidFill>
                  <a:srgbClr val="EA4335"/>
                </a:solidFill>
                <a:latin typeface="JetBrains Mono"/>
                <a:ea typeface="JetBrains Mono"/>
                <a:cs typeface="JetBrains Mono"/>
                <a:sym typeface="JetBrains Mono"/>
              </a:rPr>
              <a:t>Innovation</a:t>
            </a:r>
            <a:r>
              <a:rPr lang="en-US" sz="1397" spc="5">
                <a:solidFill>
                  <a:srgbClr val="FFFFFF"/>
                </a:solidFill>
                <a:latin typeface="JetBrains Mono"/>
                <a:ea typeface="JetBrains Mono"/>
                <a:cs typeface="JetBrains Mono"/>
                <a:sym typeface="JetBrains Mono"/>
              </a:rPr>
              <a:t>:</a:t>
            </a:r>
          </a:p>
          <a:p>
            <a:pPr algn="l">
              <a:lnSpc>
                <a:spcPts val="1536"/>
              </a:lnSpc>
            </a:pPr>
          </a:p>
          <a:p>
            <a:pPr algn="l">
              <a:lnSpc>
                <a:spcPts val="2096"/>
              </a:lnSpc>
            </a:pPr>
            <a:r>
              <a:rPr lang="en-US" b="true" sz="1497" spc="5">
                <a:solidFill>
                  <a:srgbClr val="FFFFFF"/>
                </a:solidFill>
                <a:latin typeface="JetBrains Mono Bold"/>
                <a:ea typeface="JetBrains Mono Bold"/>
                <a:cs typeface="JetBrains Mono Bold"/>
                <a:sym typeface="JetBrains Mono Bold"/>
              </a:rPr>
              <a:t>Why Join?</a:t>
            </a:r>
          </a:p>
          <a:p>
            <a:pPr algn="l" marL="301760" indent="-150880" lvl="1">
              <a:lnSpc>
                <a:spcPts val="1956"/>
              </a:lnSpc>
              <a:buFont typeface="Arial"/>
              <a:buChar char="•"/>
            </a:pPr>
            <a:r>
              <a:rPr lang="en-US" sz="1397" spc="5">
                <a:solidFill>
                  <a:srgbClr val="FFFFFF"/>
                </a:solidFill>
                <a:latin typeface="JetBrains Mono"/>
                <a:ea typeface="JetBrains Mono"/>
                <a:cs typeface="JetBrains Mono"/>
                <a:sym typeface="JetBrains Mono"/>
              </a:rPr>
              <a:t>Get hands-on experience, access resources, and build your network while contributing to a thriving tech ecosystem!</a:t>
            </a:r>
          </a:p>
          <a:p>
            <a:pPr algn="l">
              <a:lnSpc>
                <a:spcPts val="195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851" y="3962717"/>
            <a:ext cx="6785351" cy="1370965"/>
          </a:xfrm>
          <a:custGeom>
            <a:avLst/>
            <a:gdLst/>
            <a:ahLst/>
            <a:cxnLst/>
            <a:rect r="r" b="b" t="t" l="l"/>
            <a:pathLst>
              <a:path h="1370965" w="6785351">
                <a:moveTo>
                  <a:pt x="0" y="0"/>
                </a:moveTo>
                <a:lnTo>
                  <a:pt x="6785352" y="0"/>
                </a:lnTo>
                <a:lnTo>
                  <a:pt x="6785352" y="1370966"/>
                </a:lnTo>
                <a:lnTo>
                  <a:pt x="0" y="1370966"/>
                </a:lnTo>
                <a:lnTo>
                  <a:pt x="0" y="0"/>
                </a:lnTo>
                <a:close/>
              </a:path>
            </a:pathLst>
          </a:custGeom>
          <a:blipFill>
            <a:blip r:embed="rId2">
              <a:alphaModFix amt="40000"/>
            </a:blip>
            <a:stretch>
              <a:fillRect l="0" t="-174365" r="0" b="-4034"/>
            </a:stretch>
          </a:blipFill>
        </p:spPr>
      </p:sp>
      <p:sp>
        <p:nvSpPr>
          <p:cNvPr name="Freeform 3" id="3"/>
          <p:cNvSpPr/>
          <p:nvPr/>
        </p:nvSpPr>
        <p:spPr>
          <a:xfrm flipH="false" flipV="false" rot="0">
            <a:off x="6100185" y="0"/>
            <a:ext cx="4371785" cy="5143500"/>
          </a:xfrm>
          <a:custGeom>
            <a:avLst/>
            <a:gdLst/>
            <a:ahLst/>
            <a:cxnLst/>
            <a:rect r="r" b="b" t="t" l="l"/>
            <a:pathLst>
              <a:path h="5143500" w="4371785">
                <a:moveTo>
                  <a:pt x="0" y="0"/>
                </a:moveTo>
                <a:lnTo>
                  <a:pt x="4371785" y="0"/>
                </a:lnTo>
                <a:lnTo>
                  <a:pt x="4371785" y="5143500"/>
                </a:lnTo>
                <a:lnTo>
                  <a:pt x="0" y="5143500"/>
                </a:lnTo>
                <a:lnTo>
                  <a:pt x="0" y="0"/>
                </a:lnTo>
                <a:close/>
              </a:path>
            </a:pathLst>
          </a:custGeom>
          <a:blipFill>
            <a:blip r:embed="rId3"/>
            <a:stretch>
              <a:fillRect l="-38294" t="0" r="-38294" b="0"/>
            </a:stretch>
          </a:blipFill>
        </p:spPr>
      </p:sp>
      <p:sp>
        <p:nvSpPr>
          <p:cNvPr name="TextBox 4" id="4"/>
          <p:cNvSpPr txBox="true"/>
          <p:nvPr/>
        </p:nvSpPr>
        <p:spPr>
          <a:xfrm rot="0">
            <a:off x="304800" y="1776254"/>
            <a:ext cx="5638800" cy="2011680"/>
          </a:xfrm>
          <a:prstGeom prst="rect">
            <a:avLst/>
          </a:prstGeom>
        </p:spPr>
        <p:txBody>
          <a:bodyPr anchor="t" rtlCol="false" tIns="0" lIns="0" bIns="0" rIns="0">
            <a:spAutoFit/>
          </a:bodyPr>
          <a:lstStyle/>
          <a:p>
            <a:pPr algn="l" marL="518160" indent="-259080" lvl="1">
              <a:lnSpc>
                <a:spcPts val="2640"/>
              </a:lnSpc>
              <a:buFont typeface="Arial"/>
              <a:buChar char="•"/>
            </a:pPr>
            <a:r>
              <a:rPr lang="en-US" sz="2400">
                <a:solidFill>
                  <a:srgbClr val="000000"/>
                </a:solidFill>
                <a:latin typeface="JetBrains Mono"/>
                <a:ea typeface="JetBrains Mono"/>
                <a:cs typeface="JetBrains Mono"/>
                <a:sym typeface="JetBrains Mono"/>
              </a:rPr>
              <a:t>Hackathons</a:t>
            </a:r>
          </a:p>
          <a:p>
            <a:pPr algn="l" marL="518160" indent="-259080" lvl="1">
              <a:lnSpc>
                <a:spcPts val="2640"/>
              </a:lnSpc>
              <a:buFont typeface="Arial"/>
              <a:buChar char="•"/>
            </a:pPr>
            <a:r>
              <a:rPr lang="en-US" sz="2400">
                <a:solidFill>
                  <a:srgbClr val="000000"/>
                </a:solidFill>
                <a:latin typeface="JetBrains Mono"/>
                <a:ea typeface="JetBrains Mono"/>
                <a:cs typeface="JetBrains Mono"/>
                <a:sym typeface="JetBrains Mono"/>
              </a:rPr>
              <a:t>Conferences &amp; Meetups</a:t>
            </a:r>
          </a:p>
          <a:p>
            <a:pPr algn="just" marL="518160" indent="-259080" lvl="1">
              <a:lnSpc>
                <a:spcPts val="2640"/>
              </a:lnSpc>
              <a:buFont typeface="Arial"/>
              <a:buChar char="•"/>
            </a:pPr>
            <a:r>
              <a:rPr lang="en-US" sz="2400">
                <a:solidFill>
                  <a:srgbClr val="000000"/>
                </a:solidFill>
                <a:latin typeface="JetBrains Mono"/>
                <a:ea typeface="JetBrains Mono"/>
                <a:cs typeface="JetBrains Mono"/>
                <a:sym typeface="JetBrains Mono"/>
              </a:rPr>
              <a:t>Events &amp; Workshops</a:t>
            </a:r>
          </a:p>
          <a:p>
            <a:pPr algn="just" marL="518160" indent="-259080" lvl="1">
              <a:lnSpc>
                <a:spcPts val="2640"/>
              </a:lnSpc>
              <a:buFont typeface="Arial"/>
              <a:buChar char="•"/>
            </a:pPr>
            <a:r>
              <a:rPr lang="en-US" sz="2400">
                <a:solidFill>
                  <a:srgbClr val="000000"/>
                </a:solidFill>
                <a:latin typeface="JetBrains Mono"/>
                <a:ea typeface="JetBrains Mono"/>
                <a:cs typeface="JetBrains Mono"/>
                <a:sym typeface="JetBrains Mono"/>
              </a:rPr>
              <a:t>Bootcamps</a:t>
            </a:r>
          </a:p>
          <a:p>
            <a:pPr algn="just" marL="518160" indent="-259080" lvl="1">
              <a:lnSpc>
                <a:spcPts val="2640"/>
              </a:lnSpc>
              <a:buFont typeface="Arial"/>
              <a:buChar char="•"/>
            </a:pPr>
            <a:r>
              <a:rPr lang="en-US" sz="2400">
                <a:solidFill>
                  <a:srgbClr val="000000"/>
                </a:solidFill>
                <a:latin typeface="JetBrains Mono"/>
                <a:ea typeface="JetBrains Mono"/>
                <a:cs typeface="JetBrains Mono"/>
                <a:sym typeface="JetBrains Mono"/>
              </a:rPr>
              <a:t>Access to Resources &amp; Tools</a:t>
            </a:r>
          </a:p>
          <a:p>
            <a:pPr algn="just" marL="518160" indent="-259080" lvl="1">
              <a:lnSpc>
                <a:spcPts val="2640"/>
              </a:lnSpc>
              <a:spcBef>
                <a:spcPct val="0"/>
              </a:spcBef>
              <a:buFont typeface="Arial"/>
              <a:buChar char="•"/>
            </a:pPr>
            <a:r>
              <a:rPr lang="en-US" sz="2400">
                <a:solidFill>
                  <a:srgbClr val="000000"/>
                </a:solidFill>
                <a:latin typeface="JetBrains Mono"/>
                <a:ea typeface="JetBrains Mono"/>
                <a:cs typeface="JetBrains Mono"/>
                <a:sym typeface="JetBrains Mono"/>
              </a:rPr>
              <a:t>Personal Growth &amp; Mentorship</a:t>
            </a:r>
          </a:p>
        </p:txBody>
      </p:sp>
      <p:sp>
        <p:nvSpPr>
          <p:cNvPr name="TextBox 5" id="5"/>
          <p:cNvSpPr txBox="true"/>
          <p:nvPr/>
        </p:nvSpPr>
        <p:spPr>
          <a:xfrm rot="0">
            <a:off x="542925" y="533400"/>
            <a:ext cx="4190628" cy="355600"/>
          </a:xfrm>
          <a:prstGeom prst="rect">
            <a:avLst/>
          </a:prstGeom>
        </p:spPr>
        <p:txBody>
          <a:bodyPr anchor="t" rtlCol="false" tIns="0" lIns="0" bIns="0" rIns="0">
            <a:spAutoFit/>
          </a:bodyPr>
          <a:lstStyle/>
          <a:p>
            <a:pPr algn="ctr">
              <a:lnSpc>
                <a:spcPts val="2749"/>
              </a:lnSpc>
              <a:spcBef>
                <a:spcPct val="0"/>
              </a:spcBef>
            </a:pPr>
            <a:r>
              <a:rPr lang="en-US" b="true" sz="2499">
                <a:solidFill>
                  <a:srgbClr val="545454"/>
                </a:solidFill>
                <a:latin typeface="JetBrains Mono Bold"/>
                <a:ea typeface="JetBrains Mono Bold"/>
                <a:cs typeface="JetBrains Mono Bold"/>
                <a:sym typeface="JetBrains Mono Bold"/>
              </a:rPr>
              <a:t>Why You Should Join a </a:t>
            </a:r>
          </a:p>
        </p:txBody>
      </p:sp>
      <p:sp>
        <p:nvSpPr>
          <p:cNvPr name="TextBox 6" id="6"/>
          <p:cNvSpPr txBox="true"/>
          <p:nvPr/>
        </p:nvSpPr>
        <p:spPr>
          <a:xfrm rot="0">
            <a:off x="514350" y="1028065"/>
            <a:ext cx="3531691" cy="563880"/>
          </a:xfrm>
          <a:prstGeom prst="rect">
            <a:avLst/>
          </a:prstGeom>
        </p:spPr>
        <p:txBody>
          <a:bodyPr anchor="t" rtlCol="false" tIns="0" lIns="0" bIns="0" rIns="0">
            <a:spAutoFit/>
          </a:bodyPr>
          <a:lstStyle/>
          <a:p>
            <a:pPr algn="ctr">
              <a:lnSpc>
                <a:spcPts val="4200"/>
              </a:lnSpc>
              <a:spcBef>
                <a:spcPct val="0"/>
              </a:spcBef>
            </a:pPr>
            <a:r>
              <a:rPr lang="en-US" sz="4200">
                <a:solidFill>
                  <a:srgbClr val="FFE865"/>
                </a:solidFill>
                <a:latin typeface="Noot"/>
                <a:ea typeface="Noot"/>
                <a:cs typeface="Noot"/>
                <a:sym typeface="Noot"/>
              </a:rPr>
              <a:t>COMMUNITY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4390" y="399299"/>
            <a:ext cx="5275220" cy="778163"/>
          </a:xfrm>
          <a:custGeom>
            <a:avLst/>
            <a:gdLst/>
            <a:ahLst/>
            <a:cxnLst/>
            <a:rect r="r" b="b" t="t" l="l"/>
            <a:pathLst>
              <a:path h="778163" w="5275220">
                <a:moveTo>
                  <a:pt x="0" y="0"/>
                </a:moveTo>
                <a:lnTo>
                  <a:pt x="5275220" y="0"/>
                </a:lnTo>
                <a:lnTo>
                  <a:pt x="5275220" y="778163"/>
                </a:lnTo>
                <a:lnTo>
                  <a:pt x="0" y="778163"/>
                </a:lnTo>
                <a:lnTo>
                  <a:pt x="0" y="0"/>
                </a:lnTo>
                <a:close/>
              </a:path>
            </a:pathLst>
          </a:custGeom>
          <a:blipFill>
            <a:blip r:embed="rId2"/>
            <a:stretch>
              <a:fillRect l="0" t="0" r="0" b="0"/>
            </a:stretch>
          </a:blipFill>
        </p:spPr>
      </p:sp>
      <p:sp>
        <p:nvSpPr>
          <p:cNvPr name="Freeform 3" id="3"/>
          <p:cNvSpPr/>
          <p:nvPr/>
        </p:nvSpPr>
        <p:spPr>
          <a:xfrm flipH="false" flipV="false" rot="0">
            <a:off x="1971545" y="1815454"/>
            <a:ext cx="2031016" cy="891108"/>
          </a:xfrm>
          <a:custGeom>
            <a:avLst/>
            <a:gdLst/>
            <a:ahLst/>
            <a:cxnLst/>
            <a:rect r="r" b="b" t="t" l="l"/>
            <a:pathLst>
              <a:path h="891108" w="2031016">
                <a:moveTo>
                  <a:pt x="0" y="0"/>
                </a:moveTo>
                <a:lnTo>
                  <a:pt x="2031016" y="0"/>
                </a:lnTo>
                <a:lnTo>
                  <a:pt x="2031016" y="891108"/>
                </a:lnTo>
                <a:lnTo>
                  <a:pt x="0" y="891108"/>
                </a:lnTo>
                <a:lnTo>
                  <a:pt x="0" y="0"/>
                </a:lnTo>
                <a:close/>
              </a:path>
            </a:pathLst>
          </a:custGeom>
          <a:blipFill>
            <a:blip r:embed="rId3"/>
            <a:stretch>
              <a:fillRect l="0" t="0" r="0" b="0"/>
            </a:stretch>
          </a:blipFill>
        </p:spPr>
      </p:sp>
      <p:sp>
        <p:nvSpPr>
          <p:cNvPr name="Freeform 4" id="4"/>
          <p:cNvSpPr/>
          <p:nvPr/>
        </p:nvSpPr>
        <p:spPr>
          <a:xfrm flipH="false" flipV="false" rot="0">
            <a:off x="945917" y="3115344"/>
            <a:ext cx="4082273" cy="333587"/>
          </a:xfrm>
          <a:custGeom>
            <a:avLst/>
            <a:gdLst/>
            <a:ahLst/>
            <a:cxnLst/>
            <a:rect r="r" b="b" t="t" l="l"/>
            <a:pathLst>
              <a:path h="333587" w="4082273">
                <a:moveTo>
                  <a:pt x="0" y="0"/>
                </a:moveTo>
                <a:lnTo>
                  <a:pt x="4082273" y="0"/>
                </a:lnTo>
                <a:lnTo>
                  <a:pt x="4082273" y="333587"/>
                </a:lnTo>
                <a:lnTo>
                  <a:pt x="0" y="333587"/>
                </a:lnTo>
                <a:lnTo>
                  <a:pt x="0" y="0"/>
                </a:lnTo>
                <a:close/>
              </a:path>
            </a:pathLst>
          </a:custGeom>
          <a:blipFill>
            <a:blip r:embed="rId4"/>
            <a:stretch>
              <a:fillRect l="0" t="0" r="0" b="0"/>
            </a:stretch>
          </a:blipFill>
        </p:spPr>
      </p:sp>
      <p:sp>
        <p:nvSpPr>
          <p:cNvPr name="Freeform 5" id="5"/>
          <p:cNvSpPr/>
          <p:nvPr/>
        </p:nvSpPr>
        <p:spPr>
          <a:xfrm flipH="false" flipV="false" rot="0">
            <a:off x="2912879" y="3586294"/>
            <a:ext cx="3318242" cy="1364627"/>
          </a:xfrm>
          <a:custGeom>
            <a:avLst/>
            <a:gdLst/>
            <a:ahLst/>
            <a:cxnLst/>
            <a:rect r="r" b="b" t="t" l="l"/>
            <a:pathLst>
              <a:path h="1364627" w="3318242">
                <a:moveTo>
                  <a:pt x="0" y="0"/>
                </a:moveTo>
                <a:lnTo>
                  <a:pt x="3318242" y="0"/>
                </a:lnTo>
                <a:lnTo>
                  <a:pt x="3318242" y="1364626"/>
                </a:lnTo>
                <a:lnTo>
                  <a:pt x="0" y="1364626"/>
                </a:lnTo>
                <a:lnTo>
                  <a:pt x="0" y="0"/>
                </a:lnTo>
                <a:close/>
              </a:path>
            </a:pathLst>
          </a:custGeom>
          <a:blipFill>
            <a:blip r:embed="rId5"/>
            <a:stretch>
              <a:fillRect l="0" t="0" r="0" b="0"/>
            </a:stretch>
          </a:blipFill>
        </p:spPr>
      </p:sp>
      <p:sp>
        <p:nvSpPr>
          <p:cNvPr name="Freeform 6" id="6"/>
          <p:cNvSpPr/>
          <p:nvPr/>
        </p:nvSpPr>
        <p:spPr>
          <a:xfrm flipH="false" flipV="false" rot="0">
            <a:off x="5586585" y="2977981"/>
            <a:ext cx="2914074" cy="608313"/>
          </a:xfrm>
          <a:custGeom>
            <a:avLst/>
            <a:gdLst/>
            <a:ahLst/>
            <a:cxnLst/>
            <a:rect r="r" b="b" t="t" l="l"/>
            <a:pathLst>
              <a:path h="608313" w="2914074">
                <a:moveTo>
                  <a:pt x="0" y="0"/>
                </a:moveTo>
                <a:lnTo>
                  <a:pt x="2914074" y="0"/>
                </a:lnTo>
                <a:lnTo>
                  <a:pt x="2914074" y="608313"/>
                </a:lnTo>
                <a:lnTo>
                  <a:pt x="0" y="608313"/>
                </a:lnTo>
                <a:lnTo>
                  <a:pt x="0" y="0"/>
                </a:lnTo>
                <a:close/>
              </a:path>
            </a:pathLst>
          </a:custGeom>
          <a:blipFill>
            <a:blip r:embed="rId6"/>
            <a:stretch>
              <a:fillRect l="0" t="0" r="0" b="0"/>
            </a:stretch>
          </a:blipFill>
        </p:spPr>
      </p:sp>
      <p:sp>
        <p:nvSpPr>
          <p:cNvPr name="Freeform 7" id="7"/>
          <p:cNvSpPr/>
          <p:nvPr/>
        </p:nvSpPr>
        <p:spPr>
          <a:xfrm flipH="false" flipV="false" rot="0">
            <a:off x="5371883" y="2058310"/>
            <a:ext cx="3343478" cy="405397"/>
          </a:xfrm>
          <a:custGeom>
            <a:avLst/>
            <a:gdLst/>
            <a:ahLst/>
            <a:cxnLst/>
            <a:rect r="r" b="b" t="t" l="l"/>
            <a:pathLst>
              <a:path h="405397" w="3343478">
                <a:moveTo>
                  <a:pt x="0" y="0"/>
                </a:moveTo>
                <a:lnTo>
                  <a:pt x="3343478" y="0"/>
                </a:lnTo>
                <a:lnTo>
                  <a:pt x="3343478" y="405396"/>
                </a:lnTo>
                <a:lnTo>
                  <a:pt x="0" y="405396"/>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549251"/>
            <a:ext cx="3690334" cy="594249"/>
          </a:xfrm>
          <a:custGeom>
            <a:avLst/>
            <a:gdLst/>
            <a:ahLst/>
            <a:cxnLst/>
            <a:rect r="r" b="b" t="t" l="l"/>
            <a:pathLst>
              <a:path h="594249" w="3690334">
                <a:moveTo>
                  <a:pt x="0" y="0"/>
                </a:moveTo>
                <a:lnTo>
                  <a:pt x="3690334" y="0"/>
                </a:lnTo>
                <a:lnTo>
                  <a:pt x="3690334" y="594249"/>
                </a:lnTo>
                <a:lnTo>
                  <a:pt x="0" y="594249"/>
                </a:lnTo>
                <a:lnTo>
                  <a:pt x="0" y="0"/>
                </a:lnTo>
                <a:close/>
              </a:path>
            </a:pathLst>
          </a:custGeom>
          <a:blipFill>
            <a:blip r:embed="rId2"/>
            <a:stretch>
              <a:fillRect l="0" t="0" r="0" b="0"/>
            </a:stretch>
          </a:blipFill>
        </p:spPr>
      </p:sp>
      <p:sp>
        <p:nvSpPr>
          <p:cNvPr name="TextBox 3" id="3"/>
          <p:cNvSpPr txBox="true"/>
          <p:nvPr/>
        </p:nvSpPr>
        <p:spPr>
          <a:xfrm rot="0">
            <a:off x="1085947" y="2096727"/>
            <a:ext cx="6972105" cy="1244824"/>
          </a:xfrm>
          <a:prstGeom prst="rect">
            <a:avLst/>
          </a:prstGeom>
        </p:spPr>
        <p:txBody>
          <a:bodyPr anchor="t" rtlCol="false" tIns="0" lIns="0" bIns="0" rIns="0">
            <a:spAutoFit/>
          </a:bodyPr>
          <a:lstStyle/>
          <a:p>
            <a:pPr algn="ctr">
              <a:lnSpc>
                <a:spcPts val="8310"/>
              </a:lnSpc>
            </a:pPr>
            <a:r>
              <a:rPr lang="en-US" sz="11871">
                <a:solidFill>
                  <a:srgbClr val="F9AB00"/>
                </a:solidFill>
                <a:latin typeface="Genty"/>
                <a:ea typeface="Genty"/>
                <a:cs typeface="Genty"/>
                <a:sym typeface="Genty"/>
              </a:rPr>
              <a:t>Highlights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4"/>
            <a:stretch>
              <a:fillRect l="0" t="0" r="0" b="0"/>
            </a:stretch>
          </a:blipFill>
        </p:spPr>
      </p:sp>
      <p:sp>
        <p:nvSpPr>
          <p:cNvPr name="TextBox 4" id="4"/>
          <p:cNvSpPr txBox="true"/>
          <p:nvPr/>
        </p:nvSpPr>
        <p:spPr>
          <a:xfrm rot="0">
            <a:off x="514350" y="2159351"/>
            <a:ext cx="6489311" cy="1533525"/>
          </a:xfrm>
          <a:prstGeom prst="rect">
            <a:avLst/>
          </a:prstGeom>
        </p:spPr>
        <p:txBody>
          <a:bodyPr anchor="t" rtlCol="false" tIns="0" lIns="0" bIns="0" rIns="0">
            <a:spAutoFit/>
          </a:bodyPr>
          <a:lstStyle/>
          <a:p>
            <a:pPr algn="just">
              <a:lnSpc>
                <a:spcPts val="6043"/>
              </a:lnSpc>
            </a:pPr>
            <a:r>
              <a:rPr lang="en-US" b="true" sz="5036" spc="-30">
                <a:solidFill>
                  <a:srgbClr val="4285F4"/>
                </a:solidFill>
                <a:latin typeface="Open Sans Bold"/>
                <a:ea typeface="Open Sans Bold"/>
                <a:cs typeface="Open Sans Bold"/>
                <a:sym typeface="Open Sans Bold"/>
              </a:rPr>
              <a:t>Core Team</a:t>
            </a:r>
          </a:p>
          <a:p>
            <a:pPr algn="just">
              <a:lnSpc>
                <a:spcPts val="6043"/>
              </a:lnSpc>
            </a:pPr>
            <a:r>
              <a:rPr lang="en-US" b="true" sz="5036" spc="-30">
                <a:solidFill>
                  <a:srgbClr val="000000"/>
                </a:solidFill>
                <a:latin typeface="Open Sans Bold"/>
                <a:ea typeface="Open Sans Bold"/>
                <a:cs typeface="Open Sans Bold"/>
                <a:sym typeface="Open Sans Bold"/>
              </a:rPr>
              <a:t>Introduction</a:t>
            </a:r>
          </a:p>
        </p:txBody>
      </p:sp>
      <p:sp>
        <p:nvSpPr>
          <p:cNvPr name="Freeform 5" id="5"/>
          <p:cNvSpPr/>
          <p:nvPr/>
        </p:nvSpPr>
        <p:spPr>
          <a:xfrm flipH="false" flipV="false" rot="0">
            <a:off x="514350" y="914252"/>
            <a:ext cx="5723569" cy="921657"/>
          </a:xfrm>
          <a:custGeom>
            <a:avLst/>
            <a:gdLst/>
            <a:ahLst/>
            <a:cxnLst/>
            <a:rect r="r" b="b" t="t" l="l"/>
            <a:pathLst>
              <a:path h="921657" w="5723569">
                <a:moveTo>
                  <a:pt x="0" y="0"/>
                </a:moveTo>
                <a:lnTo>
                  <a:pt x="5723569" y="0"/>
                </a:lnTo>
                <a:lnTo>
                  <a:pt x="5723569" y="921658"/>
                </a:lnTo>
                <a:lnTo>
                  <a:pt x="0" y="921658"/>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923" y="0"/>
            <a:ext cx="9400923" cy="5143500"/>
          </a:xfrm>
          <a:custGeom>
            <a:avLst/>
            <a:gdLst/>
            <a:ahLst/>
            <a:cxnLst/>
            <a:rect r="r" b="b" t="t" l="l"/>
            <a:pathLst>
              <a:path h="5143500" w="9400923">
                <a:moveTo>
                  <a:pt x="0" y="0"/>
                </a:moveTo>
                <a:lnTo>
                  <a:pt x="9400923" y="0"/>
                </a:lnTo>
                <a:lnTo>
                  <a:pt x="9400923" y="5143500"/>
                </a:lnTo>
                <a:lnTo>
                  <a:pt x="0" y="5143500"/>
                </a:lnTo>
                <a:lnTo>
                  <a:pt x="0" y="0"/>
                </a:lnTo>
                <a:close/>
              </a:path>
            </a:pathLst>
          </a:custGeom>
          <a:blipFill>
            <a:blip r:embed="rId2"/>
            <a:stretch>
              <a:fillRect l="0" t="-1404" r="0" b="-1404"/>
            </a:stretch>
          </a:blipFill>
        </p:spPr>
      </p:sp>
      <p:grpSp>
        <p:nvGrpSpPr>
          <p:cNvPr name="Group 3" id="3"/>
          <p:cNvGrpSpPr/>
          <p:nvPr/>
        </p:nvGrpSpPr>
        <p:grpSpPr>
          <a:xfrm rot="0">
            <a:off x="5756116" y="19050"/>
            <a:ext cx="3359309" cy="3392042"/>
            <a:chOff x="0" y="0"/>
            <a:chExt cx="1769513" cy="1786754"/>
          </a:xfrm>
        </p:grpSpPr>
        <p:sp>
          <p:nvSpPr>
            <p:cNvPr name="Freeform 4" id="4"/>
            <p:cNvSpPr/>
            <p:nvPr/>
          </p:nvSpPr>
          <p:spPr>
            <a:xfrm flipH="false" flipV="false" rot="0">
              <a:off x="0" y="0"/>
              <a:ext cx="1769513" cy="1786755"/>
            </a:xfrm>
            <a:custGeom>
              <a:avLst/>
              <a:gdLst/>
              <a:ahLst/>
              <a:cxnLst/>
              <a:rect r="r" b="b" t="t" l="l"/>
              <a:pathLst>
                <a:path h="1786755" w="1769513">
                  <a:moveTo>
                    <a:pt x="0" y="0"/>
                  </a:moveTo>
                  <a:lnTo>
                    <a:pt x="1769513" y="0"/>
                  </a:lnTo>
                  <a:lnTo>
                    <a:pt x="1769513" y="1786755"/>
                  </a:lnTo>
                  <a:lnTo>
                    <a:pt x="0" y="1786755"/>
                  </a:lnTo>
                  <a:close/>
                </a:path>
              </a:pathLst>
            </a:custGeom>
            <a:solidFill>
              <a:srgbClr val="F3F3EB"/>
            </a:solidFill>
            <a:ln cap="sq">
              <a:noFill/>
              <a:prstDash val="solid"/>
              <a:miter/>
            </a:ln>
          </p:spPr>
        </p:sp>
        <p:sp>
          <p:nvSpPr>
            <p:cNvPr name="TextBox 5" id="5"/>
            <p:cNvSpPr txBox="true"/>
            <p:nvPr/>
          </p:nvSpPr>
          <p:spPr>
            <a:xfrm>
              <a:off x="0" y="-19050"/>
              <a:ext cx="1769513" cy="1805804"/>
            </a:xfrm>
            <a:prstGeom prst="rect">
              <a:avLst/>
            </a:prstGeom>
          </p:spPr>
          <p:txBody>
            <a:bodyPr anchor="ctr" rtlCol="false" tIns="50800" lIns="50800" bIns="50800" rIns="50800"/>
            <a:lstStyle/>
            <a:p>
              <a:pPr algn="ctr">
                <a:lnSpc>
                  <a:spcPts val="1399"/>
                </a:lnSpc>
              </a:pPr>
            </a:p>
          </p:txBody>
        </p:sp>
      </p:grpSp>
      <p:grpSp>
        <p:nvGrpSpPr>
          <p:cNvPr name="Group 6" id="6"/>
          <p:cNvGrpSpPr/>
          <p:nvPr/>
        </p:nvGrpSpPr>
        <p:grpSpPr>
          <a:xfrm rot="0">
            <a:off x="5614848" y="-68661"/>
            <a:ext cx="3617143" cy="3567463"/>
            <a:chOff x="0" y="0"/>
            <a:chExt cx="811398" cy="800254"/>
          </a:xfrm>
        </p:grpSpPr>
        <p:sp>
          <p:nvSpPr>
            <p:cNvPr name="Freeform 7" id="7"/>
            <p:cNvSpPr/>
            <p:nvPr/>
          </p:nvSpPr>
          <p:spPr>
            <a:xfrm flipH="false" flipV="false" rot="0">
              <a:off x="0" y="0"/>
              <a:ext cx="811398" cy="800254"/>
            </a:xfrm>
            <a:custGeom>
              <a:avLst/>
              <a:gdLst/>
              <a:ahLst/>
              <a:cxnLst/>
              <a:rect r="r" b="b" t="t" l="l"/>
              <a:pathLst>
                <a:path h="800254" w="811398">
                  <a:moveTo>
                    <a:pt x="0" y="0"/>
                  </a:moveTo>
                  <a:lnTo>
                    <a:pt x="811398" y="0"/>
                  </a:lnTo>
                  <a:lnTo>
                    <a:pt x="811398" y="800254"/>
                  </a:lnTo>
                  <a:lnTo>
                    <a:pt x="0" y="800254"/>
                  </a:lnTo>
                  <a:close/>
                </a:path>
              </a:pathLst>
            </a:custGeom>
            <a:blipFill>
              <a:blip r:embed="rId3"/>
              <a:stretch>
                <a:fillRect l="0" t="-17314" r="0" b="-17314"/>
              </a:stretch>
            </a:blipFill>
          </p:spPr>
        </p:sp>
      </p:grpSp>
      <p:sp>
        <p:nvSpPr>
          <p:cNvPr name="Freeform 8" id="8"/>
          <p:cNvSpPr/>
          <p:nvPr/>
        </p:nvSpPr>
        <p:spPr>
          <a:xfrm flipH="false" flipV="false" rot="0">
            <a:off x="9115425" y="1478484"/>
            <a:ext cx="2905820" cy="2744774"/>
          </a:xfrm>
          <a:custGeom>
            <a:avLst/>
            <a:gdLst/>
            <a:ahLst/>
            <a:cxnLst/>
            <a:rect r="r" b="b" t="t" l="l"/>
            <a:pathLst>
              <a:path h="2744774" w="2905820">
                <a:moveTo>
                  <a:pt x="0" y="0"/>
                </a:moveTo>
                <a:lnTo>
                  <a:pt x="2905820" y="0"/>
                </a:lnTo>
                <a:lnTo>
                  <a:pt x="2905820" y="2744775"/>
                </a:lnTo>
                <a:lnTo>
                  <a:pt x="0" y="2744775"/>
                </a:lnTo>
                <a:lnTo>
                  <a:pt x="0" y="0"/>
                </a:lnTo>
                <a:close/>
              </a:path>
            </a:pathLst>
          </a:custGeom>
          <a:blipFill>
            <a:blip r:embed="rId4"/>
            <a:stretch>
              <a:fillRect l="0" t="0" r="0" b="0"/>
            </a:stretch>
          </a:blipFill>
        </p:spPr>
      </p:sp>
      <p:sp>
        <p:nvSpPr>
          <p:cNvPr name="TextBox 9" id="9"/>
          <p:cNvSpPr txBox="true"/>
          <p:nvPr/>
        </p:nvSpPr>
        <p:spPr>
          <a:xfrm rot="0">
            <a:off x="514350" y="881773"/>
            <a:ext cx="4239294" cy="3399004"/>
          </a:xfrm>
          <a:prstGeom prst="rect">
            <a:avLst/>
          </a:prstGeom>
        </p:spPr>
        <p:txBody>
          <a:bodyPr anchor="t" rtlCol="false" tIns="0" lIns="0" bIns="0" rIns="0">
            <a:spAutoFit/>
          </a:bodyPr>
          <a:lstStyle/>
          <a:p>
            <a:pPr algn="l">
              <a:lnSpc>
                <a:spcPts val="2419"/>
              </a:lnSpc>
            </a:pPr>
            <a:r>
              <a:rPr lang="en-US" sz="2199" b="true">
                <a:solidFill>
                  <a:srgbClr val="151619"/>
                </a:solidFill>
                <a:latin typeface="Canva Sans Bold"/>
                <a:ea typeface="Canva Sans Bold"/>
                <a:cs typeface="Canva Sans Bold"/>
                <a:sym typeface="Canva Sans Bold"/>
              </a:rPr>
              <a:t>About Me🫣:</a:t>
            </a:r>
          </a:p>
          <a:p>
            <a:pPr algn="l">
              <a:lnSpc>
                <a:spcPts val="2302"/>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Bello, I’m Aryan Gajjar, an aspiring DevRel passionate about building tech communities. I’ve contributed to GDSC, MLSA, Postman and many more.</a:t>
            </a:r>
          </a:p>
          <a:p>
            <a:pPr algn="l">
              <a:lnSpc>
                <a:spcPts val="1800"/>
              </a:lnSpc>
            </a:pPr>
          </a:p>
          <a:p>
            <a:pPr algn="l" marL="323850" indent="-161925" lvl="1">
              <a:lnSpc>
                <a:spcPts val="1800"/>
              </a:lnSpc>
              <a:buFont typeface="Arial"/>
              <a:buChar char="•"/>
            </a:pPr>
            <a:r>
              <a:rPr lang="en-US" sz="1500">
                <a:solidFill>
                  <a:srgbClr val="151619"/>
                </a:solidFill>
                <a:latin typeface="IBM Plex Sans"/>
                <a:ea typeface="IBM Plex Sans"/>
                <a:cs typeface="IBM Plex Sans"/>
                <a:sym typeface="IBM Plex Sans"/>
              </a:rPr>
              <a:t>Research Intern at ISRO, and organised the Hack The Mountains hackathon.</a:t>
            </a:r>
          </a:p>
          <a:p>
            <a:pPr algn="l">
              <a:lnSpc>
                <a:spcPts val="1650"/>
              </a:lnSpc>
            </a:pPr>
          </a:p>
          <a:p>
            <a:pPr algn="l" marL="323850" indent="-161925" lvl="1">
              <a:lnSpc>
                <a:spcPts val="1650"/>
              </a:lnSpc>
              <a:buFont typeface="Arial"/>
              <a:buChar char="•"/>
            </a:pPr>
            <a:r>
              <a:rPr lang="en-US" sz="1500">
                <a:solidFill>
                  <a:srgbClr val="151619"/>
                </a:solidFill>
                <a:latin typeface="IBM Plex Sans"/>
                <a:ea typeface="IBM Plex Sans"/>
                <a:cs typeface="IBM Plex Sans"/>
                <a:sym typeface="IBM Plex Sans"/>
              </a:rPr>
              <a:t>I’m a ‘Bournvita kid’ who loves 🎮 gaming,  music,  football, watching YT.</a:t>
            </a:r>
          </a:p>
          <a:p>
            <a:pPr algn="l">
              <a:lnSpc>
                <a:spcPts val="2283"/>
              </a:lnSpc>
            </a:pPr>
          </a:p>
          <a:p>
            <a:pPr algn="l">
              <a:lnSpc>
                <a:spcPts val="2283"/>
              </a:lnSpc>
            </a:pPr>
          </a:p>
        </p:txBody>
      </p:sp>
      <p:sp>
        <p:nvSpPr>
          <p:cNvPr name="TextBox 10" id="10"/>
          <p:cNvSpPr txBox="true"/>
          <p:nvPr/>
        </p:nvSpPr>
        <p:spPr>
          <a:xfrm rot="0">
            <a:off x="5756116" y="3812393"/>
            <a:ext cx="2761825" cy="678180"/>
          </a:xfrm>
          <a:prstGeom prst="rect">
            <a:avLst/>
          </a:prstGeom>
        </p:spPr>
        <p:txBody>
          <a:bodyPr anchor="t" rtlCol="false" tIns="0" lIns="0" bIns="0" rIns="0">
            <a:spAutoFit/>
          </a:bodyPr>
          <a:lstStyle/>
          <a:p>
            <a:pPr algn="ctr">
              <a:lnSpc>
                <a:spcPts val="2640"/>
              </a:lnSpc>
            </a:pPr>
            <a:r>
              <a:rPr lang="en-US" sz="2400">
                <a:solidFill>
                  <a:srgbClr val="151619"/>
                </a:solidFill>
                <a:latin typeface="JetBrains Mono"/>
                <a:ea typeface="JetBrains Mono"/>
                <a:cs typeface="JetBrains Mono"/>
                <a:sym typeface="JetBrains Mono"/>
              </a:rPr>
              <a:t>Aryan Gajjar</a:t>
            </a:r>
          </a:p>
          <a:p>
            <a:pPr algn="ctr">
              <a:lnSpc>
                <a:spcPts val="2640"/>
              </a:lnSpc>
              <a:spcBef>
                <a:spcPct val="0"/>
              </a:spcBef>
            </a:pPr>
            <a:r>
              <a:rPr lang="en-US" b="true" sz="2400">
                <a:solidFill>
                  <a:srgbClr val="151619"/>
                </a:solidFill>
                <a:latin typeface="JetBrains Mono Bold"/>
                <a:ea typeface="JetBrains Mono Bold"/>
                <a:cs typeface="JetBrains Mono Bold"/>
                <a:sym typeface="JetBrains Mono Bold"/>
              </a:rPr>
              <a:t>&lt;Organizer&gt;</a:t>
            </a:r>
          </a:p>
        </p:txBody>
      </p:sp>
      <p:grpSp>
        <p:nvGrpSpPr>
          <p:cNvPr name="Group 11" id="11"/>
          <p:cNvGrpSpPr/>
          <p:nvPr/>
        </p:nvGrpSpPr>
        <p:grpSpPr>
          <a:xfrm rot="0">
            <a:off x="4164921" y="218600"/>
            <a:ext cx="1177447" cy="1177447"/>
            <a:chOff x="0" y="0"/>
            <a:chExt cx="1569929" cy="1569929"/>
          </a:xfrm>
        </p:grpSpPr>
        <p:sp>
          <p:nvSpPr>
            <p:cNvPr name="Freeform 12" id="12"/>
            <p:cNvSpPr/>
            <p:nvPr/>
          </p:nvSpPr>
          <p:spPr>
            <a:xfrm flipH="false" flipV="false" rot="0">
              <a:off x="0" y="0"/>
              <a:ext cx="1569929" cy="1569929"/>
            </a:xfrm>
            <a:custGeom>
              <a:avLst/>
              <a:gdLst/>
              <a:ahLst/>
              <a:cxnLst/>
              <a:rect r="r" b="b" t="t" l="l"/>
              <a:pathLst>
                <a:path h="1569929" w="1569929">
                  <a:moveTo>
                    <a:pt x="0" y="0"/>
                  </a:moveTo>
                  <a:lnTo>
                    <a:pt x="1569929" y="0"/>
                  </a:lnTo>
                  <a:lnTo>
                    <a:pt x="1569929" y="1569929"/>
                  </a:lnTo>
                  <a:lnTo>
                    <a:pt x="0" y="15699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DAGY0FaQYpk</dc:identifier>
  <dcterms:modified xsi:type="dcterms:W3CDTF">2011-08-01T06:04:30Z</dcterms:modified>
  <cp:revision>1</cp:revision>
  <dc:title>Intro Presentation GDG On Campus</dc:title>
</cp:coreProperties>
</file>